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8"/>
  </p:notesMasterIdLst>
  <p:sldIdLst>
    <p:sldId id="256" r:id="rId5"/>
    <p:sldId id="306" r:id="rId6"/>
    <p:sldId id="264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266" r:id="rId15"/>
    <p:sldId id="314" r:id="rId16"/>
    <p:sldId id="315" r:id="rId17"/>
    <p:sldId id="304" r:id="rId18"/>
    <p:sldId id="316" r:id="rId19"/>
    <p:sldId id="317" r:id="rId20"/>
    <p:sldId id="318" r:id="rId21"/>
    <p:sldId id="319" r:id="rId22"/>
    <p:sldId id="320" r:id="rId23"/>
    <p:sldId id="321" r:id="rId24"/>
    <p:sldId id="323" r:id="rId25"/>
    <p:sldId id="324" r:id="rId26"/>
    <p:sldId id="325" r:id="rId27"/>
  </p:sldIdLst>
  <p:sldSz cx="12192000" cy="6858000"/>
  <p:notesSz cx="6858000" cy="9144000"/>
  <p:embeddedFontLst>
    <p:embeddedFont>
      <p:font typeface="Trenda" panose="00000500000000000000" pitchFamily="50" charset="-18"/>
      <p:regular r:id="rId29"/>
    </p:embeddedFont>
    <p:embeddedFont>
      <p:font typeface="Trenda Bold" panose="00000800000000000000" pitchFamily="50" charset="-18"/>
      <p:bold r:id="rId30"/>
    </p:embeddedFont>
    <p:embeddedFont>
      <p:font typeface="Trenda Heavy" panose="00000A00000000000000" pitchFamily="50" charset="-18"/>
      <p:bold r:id="rId31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3A7D"/>
    <a:srgbClr val="6A84B4"/>
    <a:srgbClr val="173A7E"/>
    <a:srgbClr val="1F3C78"/>
    <a:srgbClr val="7B8599"/>
    <a:srgbClr val="9560A4"/>
    <a:srgbClr val="958B87"/>
    <a:srgbClr val="B71D4A"/>
    <a:srgbClr val="A38224"/>
    <a:srgbClr val="009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CE790-3CF8-4BB8-AE26-D096A8514552}" v="354" dt="2024-04-10T08:19:03.079"/>
    <p1510:client id="{9C8D51AF-E0CC-416E-B64F-6B8070C0DBC2}" v="5" dt="2024-04-10T06:08:00.4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87" d="100"/>
          <a:sy n="187" d="100"/>
        </p:scale>
        <p:origin x="115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8FCF33-7820-4751-9F1A-F824B34E1E72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pl-PL"/>
        </a:p>
      </dgm:t>
    </dgm:pt>
    <dgm:pt modelId="{0669C831-B13D-4F16-92DA-1568A0235F97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BIOLOGY AND ENVIRONMENTAL SCIENCES</a:t>
          </a:r>
        </a:p>
      </dgm:t>
    </dgm:pt>
    <dgm:pt modelId="{6FE174E8-5F8B-417C-91C0-0E86063CC603}" type="parTrans" cxnId="{ED3BAAF7-1FAE-4459-8F25-EC88FB6A59EA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509A5A78-45E3-441A-94A1-0ADE7B3A8A86}" type="sibTrans" cxnId="{ED3BAAF7-1FAE-4459-8F25-EC88FB6A59EA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E9BB96F5-CE96-4ED9-A654-2CD7D4080A31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CHRISTIAN PHILOSOPHY</a:t>
          </a:r>
        </a:p>
      </dgm:t>
    </dgm:pt>
    <dgm:pt modelId="{88E53F25-E1B5-4E03-8DE2-552225FD315A}" type="parTrans" cxnId="{404E3C2C-3B85-4DBA-B627-497131476371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5FF2207A-A679-4AE7-8B12-24E60067FA1B}" type="sibTrans" cxnId="{404E3C2C-3B85-4DBA-B627-497131476371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2C1723D0-B334-4BCB-AA81-E13287B721F0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MATHEMATICS AND NATURAL SCIENCES. SCHOOL OF EXACT SCIENCES</a:t>
          </a:r>
        </a:p>
      </dgm:t>
    </dgm:pt>
    <dgm:pt modelId="{6FE8B3C5-72BC-49C9-AE59-CC7504F6745B}" type="parTrans" cxnId="{A0F8DAA0-93BC-4A7C-8560-6C132AA8423E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FE649EA2-5E89-4D16-AF50-CD5EBB5B5EA6}" type="sibTrans" cxnId="{A0F8DAA0-93BC-4A7C-8560-6C132AA8423E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EAC0E350-2AB8-472B-A5D7-485821CB4FE9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MEDICAL SCIENCES. COLLEGIUM MEDICUM</a:t>
          </a:r>
        </a:p>
      </dgm:t>
    </dgm:pt>
    <dgm:pt modelId="{70DDF854-E0E2-493D-AED7-DC39ABFC69A4}" type="parTrans" cxnId="{09EE0D00-EB07-47EA-9E65-CD226C673E40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40D09150-BBCB-48DF-9718-44225C8AA0F5}" type="sibTrans" cxnId="{09EE0D00-EB07-47EA-9E65-CD226C673E40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4D30371A-5772-4AB2-8463-3C0E4008F3CD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HISTORY</a:t>
          </a:r>
        </a:p>
      </dgm:t>
    </dgm:pt>
    <dgm:pt modelId="{F50A633D-0931-4ABA-884E-CABA55CF84F3}" type="parTrans" cxnId="{5D6F27E0-D03B-451D-B2E9-658250697EEB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C529A229-610C-403D-8701-813DB1C61A2C}" type="sibTrans" cxnId="{5D6F27E0-D03B-451D-B2E9-658250697EEB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A887D4EB-8969-4025-B33A-57FAF9ABAFA3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EDUCATION</a:t>
          </a:r>
        </a:p>
      </dgm:t>
    </dgm:pt>
    <dgm:pt modelId="{29D6E5ED-7FD8-401B-8712-6B57CDBB47B9}" type="parTrans" cxnId="{2C769F30-D904-4BA6-B00E-E7E6C3324DC5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2B0D6DEB-79C5-47A4-9A64-BD81054BDB49}" type="sibTrans" cxnId="{2C769F30-D904-4BA6-B00E-E7E6C3324DC5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CB794550-7C43-47AF-A7CC-64B2B5D678B7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LAW AND ADMINISTRATION</a:t>
          </a:r>
        </a:p>
      </dgm:t>
    </dgm:pt>
    <dgm:pt modelId="{BECACA53-C3A0-4732-98DC-030DA136248B}" type="parTrans" cxnId="{D964FFB0-21C7-4A6D-B80B-A1868634B8BB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A53D6939-3815-4716-BF38-EFB3F530BCAD}" type="sibTrans" cxnId="{D964FFB0-21C7-4A6D-B80B-A1868634B8BB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02745A99-A21E-4F3D-B211-C5BB51738CA9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CANON LAW</a:t>
          </a:r>
        </a:p>
      </dgm:t>
    </dgm:pt>
    <dgm:pt modelId="{6AD7081A-407F-432D-8E2D-749EE9CF6DCC}" type="parTrans" cxnId="{6E21BF88-A591-43CE-A70C-5403E303E38B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6FE95EBA-031B-4C42-80EF-4E023D084899}" type="sibTrans" cxnId="{6E21BF88-A591-43CE-A70C-5403E303E38B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C5017FBC-A7CF-4447-9489-FF6BC71F1F5A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SOCIAL AND ECONOMIC SCIENCES</a:t>
          </a:r>
        </a:p>
      </dgm:t>
    </dgm:pt>
    <dgm:pt modelId="{26B88CE0-DAFC-4495-A84B-A0763D26D863}" type="parTrans" cxnId="{F56BE190-7168-457F-B655-C901961F8800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E0C9A941-B820-48C2-9438-BD95BD65B83D}" type="sibTrans" cxnId="{F56BE190-7168-457F-B655-C901961F8800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C011A3C1-5DB6-4B00-A3C7-9497B971FB1E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FAMILY STUDIES</a:t>
          </a:r>
        </a:p>
      </dgm:t>
    </dgm:pt>
    <dgm:pt modelId="{63F89376-89B3-4335-80BC-CBC7A360D12F}" type="parTrans" cxnId="{1B0A2CE7-581A-4381-8297-4E41B068D7AE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01FBE388-AE81-4B1B-B772-95C8C7E4772C}" type="sibTrans" cxnId="{1B0A2CE7-581A-4381-8297-4E41B068D7AE}">
      <dgm:prSet custT="1"/>
      <dgm:spPr/>
      <dgm:t>
        <a:bodyPr/>
        <a:lstStyle/>
        <a:p>
          <a:endParaRPr lang="pl-PL" sz="1400" b="1" spc="100" baseline="0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D0D29C9B-5882-4779-9BB1-1FA7F8AC7DBB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THEOLOGY</a:t>
          </a:r>
        </a:p>
      </dgm:t>
    </dgm:pt>
    <dgm:pt modelId="{F139B018-F2C3-427E-A9E8-F5C3EC0AD943}" type="parTrans" cxnId="{F2882432-CB74-450F-843C-993C0A5D0CB6}">
      <dgm:prSet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A0F9FBD9-9275-423E-8944-FD1FC42A4380}" type="sibTrans" cxnId="{F2882432-CB74-450F-843C-993C0A5D0CB6}">
      <dgm:prSet custT="1"/>
      <dgm:spPr/>
      <dgm:t>
        <a:bodyPr/>
        <a:lstStyle/>
        <a:p>
          <a:endParaRPr lang="pl-PL" sz="1400" b="1">
            <a:solidFill>
              <a:srgbClr val="163A7D"/>
            </a:solidFill>
            <a:latin typeface="Trenda" panose="00000500000000000000" pitchFamily="50" charset="-18"/>
          </a:endParaRPr>
        </a:p>
      </dgm:t>
    </dgm:pt>
    <dgm:pt modelId="{010E4C6A-6132-4363-B93B-E19741317DEF}">
      <dgm:prSet phldrT="[Tekst]" custT="1"/>
      <dgm:spPr/>
      <dgm:t>
        <a:bodyPr/>
        <a:lstStyle/>
        <a:p>
          <a:r>
            <a:rPr lang="pl-PL" sz="1400" b="1" spc="100" baseline="0">
              <a:latin typeface="Trenda" panose="00000500000000000000" pitchFamily="50" charset="-18"/>
            </a:rPr>
            <a:t>FACULTY OF HUMANITIES</a:t>
          </a:r>
        </a:p>
      </dgm:t>
    </dgm:pt>
    <dgm:pt modelId="{9ADAB933-DF74-4D32-AB0C-E76092C9098D}" type="parTrans" cxnId="{4AC00CEB-2587-4F12-8D65-AEE364176DE0}">
      <dgm:prSet/>
      <dgm:spPr/>
      <dgm:t>
        <a:bodyPr/>
        <a:lstStyle/>
        <a:p>
          <a:endParaRPr lang="pl-PL" sz="1400">
            <a:latin typeface="Trenda" panose="00000500000000000000" pitchFamily="50" charset="-18"/>
          </a:endParaRPr>
        </a:p>
      </dgm:t>
    </dgm:pt>
    <dgm:pt modelId="{CD679590-1742-4290-97A6-13196B829543}" type="sibTrans" cxnId="{4AC00CEB-2587-4F12-8D65-AEE364176DE0}">
      <dgm:prSet/>
      <dgm:spPr/>
      <dgm:t>
        <a:bodyPr/>
        <a:lstStyle/>
        <a:p>
          <a:endParaRPr lang="pl-PL" sz="1400">
            <a:latin typeface="Trenda" panose="00000500000000000000" pitchFamily="50" charset="-18"/>
          </a:endParaRPr>
        </a:p>
      </dgm:t>
    </dgm:pt>
    <dgm:pt modelId="{352340BD-5B44-4EE9-94D9-AF4ED4B2FBF2}" type="pres">
      <dgm:prSet presAssocID="{308FCF33-7820-4751-9F1A-F824B34E1E72}" presName="vert0" presStyleCnt="0">
        <dgm:presLayoutVars>
          <dgm:dir/>
          <dgm:animOne val="branch"/>
          <dgm:animLvl val="lvl"/>
        </dgm:presLayoutVars>
      </dgm:prSet>
      <dgm:spPr/>
    </dgm:pt>
    <dgm:pt modelId="{B905C554-D6F9-4931-AB65-C44039AD69E5}" type="pres">
      <dgm:prSet presAssocID="{0669C831-B13D-4F16-92DA-1568A0235F97}" presName="thickLine" presStyleLbl="alignNode1" presStyleIdx="0" presStyleCnt="12"/>
      <dgm:spPr/>
    </dgm:pt>
    <dgm:pt modelId="{B7AD08E4-B688-489B-A50A-44ED0808055A}" type="pres">
      <dgm:prSet presAssocID="{0669C831-B13D-4F16-92DA-1568A0235F97}" presName="horz1" presStyleCnt="0"/>
      <dgm:spPr/>
    </dgm:pt>
    <dgm:pt modelId="{3AD9F2C0-6009-4943-A6CA-A2CFAA40DD28}" type="pres">
      <dgm:prSet presAssocID="{0669C831-B13D-4F16-92DA-1568A0235F97}" presName="tx1" presStyleLbl="revTx" presStyleIdx="0" presStyleCnt="12"/>
      <dgm:spPr/>
    </dgm:pt>
    <dgm:pt modelId="{C37FAB30-BD90-4062-9C7D-AD4F6EA2B4FD}" type="pres">
      <dgm:prSet presAssocID="{0669C831-B13D-4F16-92DA-1568A0235F97}" presName="vert1" presStyleCnt="0"/>
      <dgm:spPr/>
    </dgm:pt>
    <dgm:pt modelId="{55E606F3-64CE-49FC-B9F0-9E0476FDE309}" type="pres">
      <dgm:prSet presAssocID="{E9BB96F5-CE96-4ED9-A654-2CD7D4080A31}" presName="thickLine" presStyleLbl="alignNode1" presStyleIdx="1" presStyleCnt="12"/>
      <dgm:spPr/>
    </dgm:pt>
    <dgm:pt modelId="{B31628A0-4025-4B3B-B59F-8C8E9FBA1401}" type="pres">
      <dgm:prSet presAssocID="{E9BB96F5-CE96-4ED9-A654-2CD7D4080A31}" presName="horz1" presStyleCnt="0"/>
      <dgm:spPr/>
    </dgm:pt>
    <dgm:pt modelId="{C6E3AA50-3D99-4B31-8B4B-142333A22354}" type="pres">
      <dgm:prSet presAssocID="{E9BB96F5-CE96-4ED9-A654-2CD7D4080A31}" presName="tx1" presStyleLbl="revTx" presStyleIdx="1" presStyleCnt="12"/>
      <dgm:spPr/>
    </dgm:pt>
    <dgm:pt modelId="{0E1B7B48-0508-44E6-ADCE-19F349D4A8B7}" type="pres">
      <dgm:prSet presAssocID="{E9BB96F5-CE96-4ED9-A654-2CD7D4080A31}" presName="vert1" presStyleCnt="0"/>
      <dgm:spPr/>
    </dgm:pt>
    <dgm:pt modelId="{5E653A7D-D1A8-427A-A263-6184C591F920}" type="pres">
      <dgm:prSet presAssocID="{2C1723D0-B334-4BCB-AA81-E13287B721F0}" presName="thickLine" presStyleLbl="alignNode1" presStyleIdx="2" presStyleCnt="12"/>
      <dgm:spPr/>
    </dgm:pt>
    <dgm:pt modelId="{A8CB2CAE-AE10-4920-B6C0-34DD00F83C46}" type="pres">
      <dgm:prSet presAssocID="{2C1723D0-B334-4BCB-AA81-E13287B721F0}" presName="horz1" presStyleCnt="0"/>
      <dgm:spPr/>
    </dgm:pt>
    <dgm:pt modelId="{21B971DE-928E-4D24-828F-B2300DE5F5AC}" type="pres">
      <dgm:prSet presAssocID="{2C1723D0-B334-4BCB-AA81-E13287B721F0}" presName="tx1" presStyleLbl="revTx" presStyleIdx="2" presStyleCnt="12"/>
      <dgm:spPr/>
    </dgm:pt>
    <dgm:pt modelId="{B45D9125-458B-4467-BE0A-D9F6B223F272}" type="pres">
      <dgm:prSet presAssocID="{2C1723D0-B334-4BCB-AA81-E13287B721F0}" presName="vert1" presStyleCnt="0"/>
      <dgm:spPr/>
    </dgm:pt>
    <dgm:pt modelId="{28013437-EEAA-4BDB-8521-A89DA6547CF0}" type="pres">
      <dgm:prSet presAssocID="{EAC0E350-2AB8-472B-A5D7-485821CB4FE9}" presName="thickLine" presStyleLbl="alignNode1" presStyleIdx="3" presStyleCnt="12"/>
      <dgm:spPr/>
    </dgm:pt>
    <dgm:pt modelId="{8138CE7E-194F-4C0D-B6C4-469A897EB0A5}" type="pres">
      <dgm:prSet presAssocID="{EAC0E350-2AB8-472B-A5D7-485821CB4FE9}" presName="horz1" presStyleCnt="0"/>
      <dgm:spPr/>
    </dgm:pt>
    <dgm:pt modelId="{1573E5DE-3F18-4758-905E-6D0B9B229891}" type="pres">
      <dgm:prSet presAssocID="{EAC0E350-2AB8-472B-A5D7-485821CB4FE9}" presName="tx1" presStyleLbl="revTx" presStyleIdx="3" presStyleCnt="12"/>
      <dgm:spPr/>
    </dgm:pt>
    <dgm:pt modelId="{4BD06D1C-FD5B-407E-98F6-06EA6B9FA6D8}" type="pres">
      <dgm:prSet presAssocID="{EAC0E350-2AB8-472B-A5D7-485821CB4FE9}" presName="vert1" presStyleCnt="0"/>
      <dgm:spPr/>
    </dgm:pt>
    <dgm:pt modelId="{176B10C9-47A2-4F6E-BE5F-5A9BEA8D1A73}" type="pres">
      <dgm:prSet presAssocID="{4D30371A-5772-4AB2-8463-3C0E4008F3CD}" presName="thickLine" presStyleLbl="alignNode1" presStyleIdx="4" presStyleCnt="12"/>
      <dgm:spPr/>
    </dgm:pt>
    <dgm:pt modelId="{8BB7752B-7BE9-4142-AAA6-D3C265858CC3}" type="pres">
      <dgm:prSet presAssocID="{4D30371A-5772-4AB2-8463-3C0E4008F3CD}" presName="horz1" presStyleCnt="0"/>
      <dgm:spPr/>
    </dgm:pt>
    <dgm:pt modelId="{6BF11082-76FC-441E-A6D2-33D26B02DC7E}" type="pres">
      <dgm:prSet presAssocID="{4D30371A-5772-4AB2-8463-3C0E4008F3CD}" presName="tx1" presStyleLbl="revTx" presStyleIdx="4" presStyleCnt="12"/>
      <dgm:spPr/>
    </dgm:pt>
    <dgm:pt modelId="{2FB5ED26-1E29-410C-83A1-A6B1EBD4EDB7}" type="pres">
      <dgm:prSet presAssocID="{4D30371A-5772-4AB2-8463-3C0E4008F3CD}" presName="vert1" presStyleCnt="0"/>
      <dgm:spPr/>
    </dgm:pt>
    <dgm:pt modelId="{F23028F1-FFF6-4CAB-A293-B48069E10203}" type="pres">
      <dgm:prSet presAssocID="{010E4C6A-6132-4363-B93B-E19741317DEF}" presName="thickLine" presStyleLbl="alignNode1" presStyleIdx="5" presStyleCnt="12" custLinFactNeighborX="-103" custLinFactNeighborY="9299"/>
      <dgm:spPr/>
    </dgm:pt>
    <dgm:pt modelId="{5D5CB261-6328-48C0-8A55-3B675BDA7524}" type="pres">
      <dgm:prSet presAssocID="{010E4C6A-6132-4363-B93B-E19741317DEF}" presName="horz1" presStyleCnt="0"/>
      <dgm:spPr/>
    </dgm:pt>
    <dgm:pt modelId="{7E1962C6-4C97-4CC6-A96F-774BCC58D323}" type="pres">
      <dgm:prSet presAssocID="{010E4C6A-6132-4363-B93B-E19741317DEF}" presName="tx1" presStyleLbl="revTx" presStyleIdx="5" presStyleCnt="12"/>
      <dgm:spPr/>
    </dgm:pt>
    <dgm:pt modelId="{DE74205C-F5C0-4DCA-94C2-E710E20DFFAC}" type="pres">
      <dgm:prSet presAssocID="{010E4C6A-6132-4363-B93B-E19741317DEF}" presName="vert1" presStyleCnt="0"/>
      <dgm:spPr/>
    </dgm:pt>
    <dgm:pt modelId="{4D086B83-47B7-4910-A2FF-0754CC6A2FA4}" type="pres">
      <dgm:prSet presAssocID="{A887D4EB-8969-4025-B33A-57FAF9ABAFA3}" presName="thickLine" presStyleLbl="alignNode1" presStyleIdx="6" presStyleCnt="12"/>
      <dgm:spPr/>
    </dgm:pt>
    <dgm:pt modelId="{DA661E6B-22C6-498A-8BCE-BFB47CDBCC45}" type="pres">
      <dgm:prSet presAssocID="{A887D4EB-8969-4025-B33A-57FAF9ABAFA3}" presName="horz1" presStyleCnt="0"/>
      <dgm:spPr/>
    </dgm:pt>
    <dgm:pt modelId="{B531E498-B2BC-4C6D-A455-0B36DE93D654}" type="pres">
      <dgm:prSet presAssocID="{A887D4EB-8969-4025-B33A-57FAF9ABAFA3}" presName="tx1" presStyleLbl="revTx" presStyleIdx="6" presStyleCnt="12"/>
      <dgm:spPr/>
    </dgm:pt>
    <dgm:pt modelId="{5E08ADC9-8175-452D-8C1A-67D25AD9AF74}" type="pres">
      <dgm:prSet presAssocID="{A887D4EB-8969-4025-B33A-57FAF9ABAFA3}" presName="vert1" presStyleCnt="0"/>
      <dgm:spPr/>
    </dgm:pt>
    <dgm:pt modelId="{74A87049-4214-4EE1-BFCD-95985D02E7CB}" type="pres">
      <dgm:prSet presAssocID="{CB794550-7C43-47AF-A7CC-64B2B5D678B7}" presName="thickLine" presStyleLbl="alignNode1" presStyleIdx="7" presStyleCnt="12"/>
      <dgm:spPr/>
    </dgm:pt>
    <dgm:pt modelId="{83002C26-35B7-4D61-A1E2-45ADD525A16A}" type="pres">
      <dgm:prSet presAssocID="{CB794550-7C43-47AF-A7CC-64B2B5D678B7}" presName="horz1" presStyleCnt="0"/>
      <dgm:spPr/>
    </dgm:pt>
    <dgm:pt modelId="{B7A8727D-3857-45DF-AD41-6C9DC81840CD}" type="pres">
      <dgm:prSet presAssocID="{CB794550-7C43-47AF-A7CC-64B2B5D678B7}" presName="tx1" presStyleLbl="revTx" presStyleIdx="7" presStyleCnt="12"/>
      <dgm:spPr/>
    </dgm:pt>
    <dgm:pt modelId="{EB15C810-FAC2-4745-9D41-4413AFBE4FDA}" type="pres">
      <dgm:prSet presAssocID="{CB794550-7C43-47AF-A7CC-64B2B5D678B7}" presName="vert1" presStyleCnt="0"/>
      <dgm:spPr/>
    </dgm:pt>
    <dgm:pt modelId="{77243971-320A-482D-A171-635BBABD15E8}" type="pres">
      <dgm:prSet presAssocID="{02745A99-A21E-4F3D-B211-C5BB51738CA9}" presName="thickLine" presStyleLbl="alignNode1" presStyleIdx="8" presStyleCnt="12"/>
      <dgm:spPr/>
    </dgm:pt>
    <dgm:pt modelId="{07417989-E026-4D22-92C9-9751D1DECDAC}" type="pres">
      <dgm:prSet presAssocID="{02745A99-A21E-4F3D-B211-C5BB51738CA9}" presName="horz1" presStyleCnt="0"/>
      <dgm:spPr/>
    </dgm:pt>
    <dgm:pt modelId="{17BDD3D4-59AB-43AB-9F52-843D1F8128F3}" type="pres">
      <dgm:prSet presAssocID="{02745A99-A21E-4F3D-B211-C5BB51738CA9}" presName="tx1" presStyleLbl="revTx" presStyleIdx="8" presStyleCnt="12"/>
      <dgm:spPr/>
    </dgm:pt>
    <dgm:pt modelId="{526C8CFC-9818-4AA7-AA89-D3BC1B616A30}" type="pres">
      <dgm:prSet presAssocID="{02745A99-A21E-4F3D-B211-C5BB51738CA9}" presName="vert1" presStyleCnt="0"/>
      <dgm:spPr/>
    </dgm:pt>
    <dgm:pt modelId="{A16BAF6D-E66D-4860-87E3-CF7674094135}" type="pres">
      <dgm:prSet presAssocID="{C5017FBC-A7CF-4447-9489-FF6BC71F1F5A}" presName="thickLine" presStyleLbl="alignNode1" presStyleIdx="9" presStyleCnt="12"/>
      <dgm:spPr/>
    </dgm:pt>
    <dgm:pt modelId="{E33B8EA3-7BDA-4580-95C8-A391A95C2973}" type="pres">
      <dgm:prSet presAssocID="{C5017FBC-A7CF-4447-9489-FF6BC71F1F5A}" presName="horz1" presStyleCnt="0"/>
      <dgm:spPr/>
    </dgm:pt>
    <dgm:pt modelId="{194681D3-BE60-4258-A195-424EC5FC45FC}" type="pres">
      <dgm:prSet presAssocID="{C5017FBC-A7CF-4447-9489-FF6BC71F1F5A}" presName="tx1" presStyleLbl="revTx" presStyleIdx="9" presStyleCnt="12"/>
      <dgm:spPr/>
    </dgm:pt>
    <dgm:pt modelId="{C3B601D5-6C67-459E-A4A6-E26413B99179}" type="pres">
      <dgm:prSet presAssocID="{C5017FBC-A7CF-4447-9489-FF6BC71F1F5A}" presName="vert1" presStyleCnt="0"/>
      <dgm:spPr/>
    </dgm:pt>
    <dgm:pt modelId="{4F51F509-65A5-4BA6-ADEF-84F9AE33DC80}" type="pres">
      <dgm:prSet presAssocID="{C011A3C1-5DB6-4B00-A3C7-9497B971FB1E}" presName="thickLine" presStyleLbl="alignNode1" presStyleIdx="10" presStyleCnt="12"/>
      <dgm:spPr/>
    </dgm:pt>
    <dgm:pt modelId="{889184DC-3C58-4529-B48F-00B9D6E42FBC}" type="pres">
      <dgm:prSet presAssocID="{C011A3C1-5DB6-4B00-A3C7-9497B971FB1E}" presName="horz1" presStyleCnt="0"/>
      <dgm:spPr/>
    </dgm:pt>
    <dgm:pt modelId="{13840997-DB3D-426A-9A0C-7525F2D552BA}" type="pres">
      <dgm:prSet presAssocID="{C011A3C1-5DB6-4B00-A3C7-9497B971FB1E}" presName="tx1" presStyleLbl="revTx" presStyleIdx="10" presStyleCnt="12"/>
      <dgm:spPr/>
    </dgm:pt>
    <dgm:pt modelId="{148C1235-8A69-4D28-90E5-763C7AC6C4E2}" type="pres">
      <dgm:prSet presAssocID="{C011A3C1-5DB6-4B00-A3C7-9497B971FB1E}" presName="vert1" presStyleCnt="0"/>
      <dgm:spPr/>
    </dgm:pt>
    <dgm:pt modelId="{EF7CE6AC-3E69-4364-96A0-7D88B20DFFCA}" type="pres">
      <dgm:prSet presAssocID="{D0D29C9B-5882-4779-9BB1-1FA7F8AC7DBB}" presName="thickLine" presStyleLbl="alignNode1" presStyleIdx="11" presStyleCnt="12"/>
      <dgm:spPr/>
    </dgm:pt>
    <dgm:pt modelId="{452F53F7-4020-486C-8DD9-1D38AD3946EE}" type="pres">
      <dgm:prSet presAssocID="{D0D29C9B-5882-4779-9BB1-1FA7F8AC7DBB}" presName="horz1" presStyleCnt="0"/>
      <dgm:spPr/>
    </dgm:pt>
    <dgm:pt modelId="{C751303A-DC14-469D-9436-24877BECFA69}" type="pres">
      <dgm:prSet presAssocID="{D0D29C9B-5882-4779-9BB1-1FA7F8AC7DBB}" presName="tx1" presStyleLbl="revTx" presStyleIdx="11" presStyleCnt="12"/>
      <dgm:spPr/>
    </dgm:pt>
    <dgm:pt modelId="{4BAD1E1F-077B-47AC-A6FE-7E4616AC0F13}" type="pres">
      <dgm:prSet presAssocID="{D0D29C9B-5882-4779-9BB1-1FA7F8AC7DBB}" presName="vert1" presStyleCnt="0"/>
      <dgm:spPr/>
    </dgm:pt>
  </dgm:ptLst>
  <dgm:cxnLst>
    <dgm:cxn modelId="{09EE0D00-EB07-47EA-9E65-CD226C673E40}" srcId="{308FCF33-7820-4751-9F1A-F824B34E1E72}" destId="{EAC0E350-2AB8-472B-A5D7-485821CB4FE9}" srcOrd="3" destOrd="0" parTransId="{70DDF854-E0E2-493D-AED7-DC39ABFC69A4}" sibTransId="{40D09150-BBCB-48DF-9718-44225C8AA0F5}"/>
    <dgm:cxn modelId="{404E3C2C-3B85-4DBA-B627-497131476371}" srcId="{308FCF33-7820-4751-9F1A-F824B34E1E72}" destId="{E9BB96F5-CE96-4ED9-A654-2CD7D4080A31}" srcOrd="1" destOrd="0" parTransId="{88E53F25-E1B5-4E03-8DE2-552225FD315A}" sibTransId="{5FF2207A-A679-4AE7-8B12-24E60067FA1B}"/>
    <dgm:cxn modelId="{5E8EE92F-1866-4112-8890-E4656FB536E6}" type="presOf" srcId="{0669C831-B13D-4F16-92DA-1568A0235F97}" destId="{3AD9F2C0-6009-4943-A6CA-A2CFAA40DD28}" srcOrd="0" destOrd="0" presId="urn:microsoft.com/office/officeart/2008/layout/LinedList"/>
    <dgm:cxn modelId="{2C769F30-D904-4BA6-B00E-E7E6C3324DC5}" srcId="{308FCF33-7820-4751-9F1A-F824B34E1E72}" destId="{A887D4EB-8969-4025-B33A-57FAF9ABAFA3}" srcOrd="6" destOrd="0" parTransId="{29D6E5ED-7FD8-401B-8712-6B57CDBB47B9}" sibTransId="{2B0D6DEB-79C5-47A4-9A64-BD81054BDB49}"/>
    <dgm:cxn modelId="{F2882432-CB74-450F-843C-993C0A5D0CB6}" srcId="{308FCF33-7820-4751-9F1A-F824B34E1E72}" destId="{D0D29C9B-5882-4779-9BB1-1FA7F8AC7DBB}" srcOrd="11" destOrd="0" parTransId="{F139B018-F2C3-427E-A9E8-F5C3EC0AD943}" sibTransId="{A0F9FBD9-9275-423E-8944-FD1FC42A4380}"/>
    <dgm:cxn modelId="{E7B4395D-4EBF-463C-8184-6485B3456C5B}" type="presOf" srcId="{A887D4EB-8969-4025-B33A-57FAF9ABAFA3}" destId="{B531E498-B2BC-4C6D-A455-0B36DE93D654}" srcOrd="0" destOrd="0" presId="urn:microsoft.com/office/officeart/2008/layout/LinedList"/>
    <dgm:cxn modelId="{7F75B15E-FDE0-4BE3-9A5B-57E1B69206A0}" type="presOf" srcId="{CB794550-7C43-47AF-A7CC-64B2B5D678B7}" destId="{B7A8727D-3857-45DF-AD41-6C9DC81840CD}" srcOrd="0" destOrd="0" presId="urn:microsoft.com/office/officeart/2008/layout/LinedList"/>
    <dgm:cxn modelId="{F990ED46-FF56-4B3C-9A4C-AB77229338DB}" type="presOf" srcId="{4D30371A-5772-4AB2-8463-3C0E4008F3CD}" destId="{6BF11082-76FC-441E-A6D2-33D26B02DC7E}" srcOrd="0" destOrd="0" presId="urn:microsoft.com/office/officeart/2008/layout/LinedList"/>
    <dgm:cxn modelId="{2EE7FA48-16ED-4E04-BEC2-9FFCB16F714E}" type="presOf" srcId="{EAC0E350-2AB8-472B-A5D7-485821CB4FE9}" destId="{1573E5DE-3F18-4758-905E-6D0B9B229891}" srcOrd="0" destOrd="0" presId="urn:microsoft.com/office/officeart/2008/layout/LinedList"/>
    <dgm:cxn modelId="{1E4E4772-208D-4961-9F57-850CE32997B5}" type="presOf" srcId="{02745A99-A21E-4F3D-B211-C5BB51738CA9}" destId="{17BDD3D4-59AB-43AB-9F52-843D1F8128F3}" srcOrd="0" destOrd="0" presId="urn:microsoft.com/office/officeart/2008/layout/LinedList"/>
    <dgm:cxn modelId="{6E21BF88-A591-43CE-A70C-5403E303E38B}" srcId="{308FCF33-7820-4751-9F1A-F824B34E1E72}" destId="{02745A99-A21E-4F3D-B211-C5BB51738CA9}" srcOrd="8" destOrd="0" parTransId="{6AD7081A-407F-432D-8E2D-749EE9CF6DCC}" sibTransId="{6FE95EBA-031B-4C42-80EF-4E023D084899}"/>
    <dgm:cxn modelId="{40C60A8B-1816-4A94-83E9-268C8C3EC081}" type="presOf" srcId="{308FCF33-7820-4751-9F1A-F824B34E1E72}" destId="{352340BD-5B44-4EE9-94D9-AF4ED4B2FBF2}" srcOrd="0" destOrd="0" presId="urn:microsoft.com/office/officeart/2008/layout/LinedList"/>
    <dgm:cxn modelId="{F56BE190-7168-457F-B655-C901961F8800}" srcId="{308FCF33-7820-4751-9F1A-F824B34E1E72}" destId="{C5017FBC-A7CF-4447-9489-FF6BC71F1F5A}" srcOrd="9" destOrd="0" parTransId="{26B88CE0-DAFC-4495-A84B-A0763D26D863}" sibTransId="{E0C9A941-B820-48C2-9438-BD95BD65B83D}"/>
    <dgm:cxn modelId="{A0F8DAA0-93BC-4A7C-8560-6C132AA8423E}" srcId="{308FCF33-7820-4751-9F1A-F824B34E1E72}" destId="{2C1723D0-B334-4BCB-AA81-E13287B721F0}" srcOrd="2" destOrd="0" parTransId="{6FE8B3C5-72BC-49C9-AE59-CC7504F6745B}" sibTransId="{FE649EA2-5E89-4D16-AF50-CD5EBB5B5EA6}"/>
    <dgm:cxn modelId="{DFAD07AF-F979-441C-8281-FF4083AFE315}" type="presOf" srcId="{E9BB96F5-CE96-4ED9-A654-2CD7D4080A31}" destId="{C6E3AA50-3D99-4B31-8B4B-142333A22354}" srcOrd="0" destOrd="0" presId="urn:microsoft.com/office/officeart/2008/layout/LinedList"/>
    <dgm:cxn modelId="{D964FFB0-21C7-4A6D-B80B-A1868634B8BB}" srcId="{308FCF33-7820-4751-9F1A-F824B34E1E72}" destId="{CB794550-7C43-47AF-A7CC-64B2B5D678B7}" srcOrd="7" destOrd="0" parTransId="{BECACA53-C3A0-4732-98DC-030DA136248B}" sibTransId="{A53D6939-3815-4716-BF38-EFB3F530BCAD}"/>
    <dgm:cxn modelId="{D221B0BB-EB1C-4A29-BEC6-2A645FE7DB56}" type="presOf" srcId="{C011A3C1-5DB6-4B00-A3C7-9497B971FB1E}" destId="{13840997-DB3D-426A-9A0C-7525F2D552BA}" srcOrd="0" destOrd="0" presId="urn:microsoft.com/office/officeart/2008/layout/LinedList"/>
    <dgm:cxn modelId="{8612FDC8-DE1D-4246-A58A-E7CDE89F25D1}" type="presOf" srcId="{2C1723D0-B334-4BCB-AA81-E13287B721F0}" destId="{21B971DE-928E-4D24-828F-B2300DE5F5AC}" srcOrd="0" destOrd="0" presId="urn:microsoft.com/office/officeart/2008/layout/LinedList"/>
    <dgm:cxn modelId="{6F6229D1-8FD3-4F73-BAB1-23923930C1D9}" type="presOf" srcId="{C5017FBC-A7CF-4447-9489-FF6BC71F1F5A}" destId="{194681D3-BE60-4258-A195-424EC5FC45FC}" srcOrd="0" destOrd="0" presId="urn:microsoft.com/office/officeart/2008/layout/LinedList"/>
    <dgm:cxn modelId="{DA4A4DDD-E497-4571-80CA-31007A1FE3DD}" type="presOf" srcId="{010E4C6A-6132-4363-B93B-E19741317DEF}" destId="{7E1962C6-4C97-4CC6-A96F-774BCC58D323}" srcOrd="0" destOrd="0" presId="urn:microsoft.com/office/officeart/2008/layout/LinedList"/>
    <dgm:cxn modelId="{5D6F27E0-D03B-451D-B2E9-658250697EEB}" srcId="{308FCF33-7820-4751-9F1A-F824B34E1E72}" destId="{4D30371A-5772-4AB2-8463-3C0E4008F3CD}" srcOrd="4" destOrd="0" parTransId="{F50A633D-0931-4ABA-884E-CABA55CF84F3}" sibTransId="{C529A229-610C-403D-8701-813DB1C61A2C}"/>
    <dgm:cxn modelId="{1B0A2CE7-581A-4381-8297-4E41B068D7AE}" srcId="{308FCF33-7820-4751-9F1A-F824B34E1E72}" destId="{C011A3C1-5DB6-4B00-A3C7-9497B971FB1E}" srcOrd="10" destOrd="0" parTransId="{63F89376-89B3-4335-80BC-CBC7A360D12F}" sibTransId="{01FBE388-AE81-4B1B-B772-95C8C7E4772C}"/>
    <dgm:cxn modelId="{4AC00CEB-2587-4F12-8D65-AEE364176DE0}" srcId="{308FCF33-7820-4751-9F1A-F824B34E1E72}" destId="{010E4C6A-6132-4363-B93B-E19741317DEF}" srcOrd="5" destOrd="0" parTransId="{9ADAB933-DF74-4D32-AB0C-E76092C9098D}" sibTransId="{CD679590-1742-4290-97A6-13196B829543}"/>
    <dgm:cxn modelId="{ED3BAAF7-1FAE-4459-8F25-EC88FB6A59EA}" srcId="{308FCF33-7820-4751-9F1A-F824B34E1E72}" destId="{0669C831-B13D-4F16-92DA-1568A0235F97}" srcOrd="0" destOrd="0" parTransId="{6FE174E8-5F8B-417C-91C0-0E86063CC603}" sibTransId="{509A5A78-45E3-441A-94A1-0ADE7B3A8A86}"/>
    <dgm:cxn modelId="{055B4FFE-DFD8-49F2-97B8-D65D1EC84DDF}" type="presOf" srcId="{D0D29C9B-5882-4779-9BB1-1FA7F8AC7DBB}" destId="{C751303A-DC14-469D-9436-24877BECFA69}" srcOrd="0" destOrd="0" presId="urn:microsoft.com/office/officeart/2008/layout/LinedList"/>
    <dgm:cxn modelId="{78CC0B86-5058-437B-B01C-1998CA3D2397}" type="presParOf" srcId="{352340BD-5B44-4EE9-94D9-AF4ED4B2FBF2}" destId="{B905C554-D6F9-4931-AB65-C44039AD69E5}" srcOrd="0" destOrd="0" presId="urn:microsoft.com/office/officeart/2008/layout/LinedList"/>
    <dgm:cxn modelId="{BD5B0BA7-F1DA-400A-9495-FCAC4EF57850}" type="presParOf" srcId="{352340BD-5B44-4EE9-94D9-AF4ED4B2FBF2}" destId="{B7AD08E4-B688-489B-A50A-44ED0808055A}" srcOrd="1" destOrd="0" presId="urn:microsoft.com/office/officeart/2008/layout/LinedList"/>
    <dgm:cxn modelId="{07F182F5-7714-47B4-B8A6-CA544ECBBE1C}" type="presParOf" srcId="{B7AD08E4-B688-489B-A50A-44ED0808055A}" destId="{3AD9F2C0-6009-4943-A6CA-A2CFAA40DD28}" srcOrd="0" destOrd="0" presId="urn:microsoft.com/office/officeart/2008/layout/LinedList"/>
    <dgm:cxn modelId="{8AD5AB9B-085F-4023-BC55-C16F93C6F404}" type="presParOf" srcId="{B7AD08E4-B688-489B-A50A-44ED0808055A}" destId="{C37FAB30-BD90-4062-9C7D-AD4F6EA2B4FD}" srcOrd="1" destOrd="0" presId="urn:microsoft.com/office/officeart/2008/layout/LinedList"/>
    <dgm:cxn modelId="{28D8CD12-1F20-4A6F-BC7D-A526E67152B5}" type="presParOf" srcId="{352340BD-5B44-4EE9-94D9-AF4ED4B2FBF2}" destId="{55E606F3-64CE-49FC-B9F0-9E0476FDE309}" srcOrd="2" destOrd="0" presId="urn:microsoft.com/office/officeart/2008/layout/LinedList"/>
    <dgm:cxn modelId="{E027421A-424E-4693-ACC9-4535ED716962}" type="presParOf" srcId="{352340BD-5B44-4EE9-94D9-AF4ED4B2FBF2}" destId="{B31628A0-4025-4B3B-B59F-8C8E9FBA1401}" srcOrd="3" destOrd="0" presId="urn:microsoft.com/office/officeart/2008/layout/LinedList"/>
    <dgm:cxn modelId="{4875981F-432C-4B19-A4B7-31EF075527AD}" type="presParOf" srcId="{B31628A0-4025-4B3B-B59F-8C8E9FBA1401}" destId="{C6E3AA50-3D99-4B31-8B4B-142333A22354}" srcOrd="0" destOrd="0" presId="urn:microsoft.com/office/officeart/2008/layout/LinedList"/>
    <dgm:cxn modelId="{7F907F37-DA8B-41DE-9953-CDAA5CA69665}" type="presParOf" srcId="{B31628A0-4025-4B3B-B59F-8C8E9FBA1401}" destId="{0E1B7B48-0508-44E6-ADCE-19F349D4A8B7}" srcOrd="1" destOrd="0" presId="urn:microsoft.com/office/officeart/2008/layout/LinedList"/>
    <dgm:cxn modelId="{2529772C-049E-4344-AC9D-F4CBC3E45C83}" type="presParOf" srcId="{352340BD-5B44-4EE9-94D9-AF4ED4B2FBF2}" destId="{5E653A7D-D1A8-427A-A263-6184C591F920}" srcOrd="4" destOrd="0" presId="urn:microsoft.com/office/officeart/2008/layout/LinedList"/>
    <dgm:cxn modelId="{E85E6627-9031-48A0-A5C8-D0B22FB603E5}" type="presParOf" srcId="{352340BD-5B44-4EE9-94D9-AF4ED4B2FBF2}" destId="{A8CB2CAE-AE10-4920-B6C0-34DD00F83C46}" srcOrd="5" destOrd="0" presId="urn:microsoft.com/office/officeart/2008/layout/LinedList"/>
    <dgm:cxn modelId="{6EBEA6FE-06A3-46AF-BFF1-A6DBD04D28FE}" type="presParOf" srcId="{A8CB2CAE-AE10-4920-B6C0-34DD00F83C46}" destId="{21B971DE-928E-4D24-828F-B2300DE5F5AC}" srcOrd="0" destOrd="0" presId="urn:microsoft.com/office/officeart/2008/layout/LinedList"/>
    <dgm:cxn modelId="{51F1B980-2A30-474A-9852-83EF200ADFDC}" type="presParOf" srcId="{A8CB2CAE-AE10-4920-B6C0-34DD00F83C46}" destId="{B45D9125-458B-4467-BE0A-D9F6B223F272}" srcOrd="1" destOrd="0" presId="urn:microsoft.com/office/officeart/2008/layout/LinedList"/>
    <dgm:cxn modelId="{0635D834-4F4E-4A4F-B300-914E82F0736F}" type="presParOf" srcId="{352340BD-5B44-4EE9-94D9-AF4ED4B2FBF2}" destId="{28013437-EEAA-4BDB-8521-A89DA6547CF0}" srcOrd="6" destOrd="0" presId="urn:microsoft.com/office/officeart/2008/layout/LinedList"/>
    <dgm:cxn modelId="{E0C22719-1805-443F-A9C4-C71605B92D0F}" type="presParOf" srcId="{352340BD-5B44-4EE9-94D9-AF4ED4B2FBF2}" destId="{8138CE7E-194F-4C0D-B6C4-469A897EB0A5}" srcOrd="7" destOrd="0" presId="urn:microsoft.com/office/officeart/2008/layout/LinedList"/>
    <dgm:cxn modelId="{1C484686-DDB6-4BD2-A1DA-6D7DF1E0446D}" type="presParOf" srcId="{8138CE7E-194F-4C0D-B6C4-469A897EB0A5}" destId="{1573E5DE-3F18-4758-905E-6D0B9B229891}" srcOrd="0" destOrd="0" presId="urn:microsoft.com/office/officeart/2008/layout/LinedList"/>
    <dgm:cxn modelId="{CA0AD7A1-3C3A-4E5A-ADDC-1EBE31A77511}" type="presParOf" srcId="{8138CE7E-194F-4C0D-B6C4-469A897EB0A5}" destId="{4BD06D1C-FD5B-407E-98F6-06EA6B9FA6D8}" srcOrd="1" destOrd="0" presId="urn:microsoft.com/office/officeart/2008/layout/LinedList"/>
    <dgm:cxn modelId="{0EF92EF8-214C-4A31-8056-B9537CE24A2D}" type="presParOf" srcId="{352340BD-5B44-4EE9-94D9-AF4ED4B2FBF2}" destId="{176B10C9-47A2-4F6E-BE5F-5A9BEA8D1A73}" srcOrd="8" destOrd="0" presId="urn:microsoft.com/office/officeart/2008/layout/LinedList"/>
    <dgm:cxn modelId="{94F2CEC3-BAF0-4016-8954-DA6B63E5E20D}" type="presParOf" srcId="{352340BD-5B44-4EE9-94D9-AF4ED4B2FBF2}" destId="{8BB7752B-7BE9-4142-AAA6-D3C265858CC3}" srcOrd="9" destOrd="0" presId="urn:microsoft.com/office/officeart/2008/layout/LinedList"/>
    <dgm:cxn modelId="{A0894450-2DE8-480E-9FFE-B961E8A50E47}" type="presParOf" srcId="{8BB7752B-7BE9-4142-AAA6-D3C265858CC3}" destId="{6BF11082-76FC-441E-A6D2-33D26B02DC7E}" srcOrd="0" destOrd="0" presId="urn:microsoft.com/office/officeart/2008/layout/LinedList"/>
    <dgm:cxn modelId="{F9CFBD3C-BF97-4610-ACCD-15C3B2FA5715}" type="presParOf" srcId="{8BB7752B-7BE9-4142-AAA6-D3C265858CC3}" destId="{2FB5ED26-1E29-410C-83A1-A6B1EBD4EDB7}" srcOrd="1" destOrd="0" presId="urn:microsoft.com/office/officeart/2008/layout/LinedList"/>
    <dgm:cxn modelId="{4A07B93C-570C-49C6-B23B-8F5A645C444D}" type="presParOf" srcId="{352340BD-5B44-4EE9-94D9-AF4ED4B2FBF2}" destId="{F23028F1-FFF6-4CAB-A293-B48069E10203}" srcOrd="10" destOrd="0" presId="urn:microsoft.com/office/officeart/2008/layout/LinedList"/>
    <dgm:cxn modelId="{BC9094FD-10A9-4451-9E79-410840CB2B43}" type="presParOf" srcId="{352340BD-5B44-4EE9-94D9-AF4ED4B2FBF2}" destId="{5D5CB261-6328-48C0-8A55-3B675BDA7524}" srcOrd="11" destOrd="0" presId="urn:microsoft.com/office/officeart/2008/layout/LinedList"/>
    <dgm:cxn modelId="{2BBD6DE8-9229-4813-8634-ECD92E8CACD8}" type="presParOf" srcId="{5D5CB261-6328-48C0-8A55-3B675BDA7524}" destId="{7E1962C6-4C97-4CC6-A96F-774BCC58D323}" srcOrd="0" destOrd="0" presId="urn:microsoft.com/office/officeart/2008/layout/LinedList"/>
    <dgm:cxn modelId="{BC98E5B4-405C-40EC-A2B1-599675E2C246}" type="presParOf" srcId="{5D5CB261-6328-48C0-8A55-3B675BDA7524}" destId="{DE74205C-F5C0-4DCA-94C2-E710E20DFFAC}" srcOrd="1" destOrd="0" presId="urn:microsoft.com/office/officeart/2008/layout/LinedList"/>
    <dgm:cxn modelId="{E04BC928-9DD7-4681-BF23-BD6D5203FC24}" type="presParOf" srcId="{352340BD-5B44-4EE9-94D9-AF4ED4B2FBF2}" destId="{4D086B83-47B7-4910-A2FF-0754CC6A2FA4}" srcOrd="12" destOrd="0" presId="urn:microsoft.com/office/officeart/2008/layout/LinedList"/>
    <dgm:cxn modelId="{749B9714-03C4-4368-864D-C54892138C94}" type="presParOf" srcId="{352340BD-5B44-4EE9-94D9-AF4ED4B2FBF2}" destId="{DA661E6B-22C6-498A-8BCE-BFB47CDBCC45}" srcOrd="13" destOrd="0" presId="urn:microsoft.com/office/officeart/2008/layout/LinedList"/>
    <dgm:cxn modelId="{981C3B46-9F18-436A-A8D3-2F34E78F7A06}" type="presParOf" srcId="{DA661E6B-22C6-498A-8BCE-BFB47CDBCC45}" destId="{B531E498-B2BC-4C6D-A455-0B36DE93D654}" srcOrd="0" destOrd="0" presId="urn:microsoft.com/office/officeart/2008/layout/LinedList"/>
    <dgm:cxn modelId="{8546B464-C83A-48FC-ADF4-0DEE170D44FC}" type="presParOf" srcId="{DA661E6B-22C6-498A-8BCE-BFB47CDBCC45}" destId="{5E08ADC9-8175-452D-8C1A-67D25AD9AF74}" srcOrd="1" destOrd="0" presId="urn:microsoft.com/office/officeart/2008/layout/LinedList"/>
    <dgm:cxn modelId="{067AA187-BAD3-4649-BCEF-955F984C90C9}" type="presParOf" srcId="{352340BD-5B44-4EE9-94D9-AF4ED4B2FBF2}" destId="{74A87049-4214-4EE1-BFCD-95985D02E7CB}" srcOrd="14" destOrd="0" presId="urn:microsoft.com/office/officeart/2008/layout/LinedList"/>
    <dgm:cxn modelId="{A6665668-5A8A-4ACB-9382-27B5D717639C}" type="presParOf" srcId="{352340BD-5B44-4EE9-94D9-AF4ED4B2FBF2}" destId="{83002C26-35B7-4D61-A1E2-45ADD525A16A}" srcOrd="15" destOrd="0" presId="urn:microsoft.com/office/officeart/2008/layout/LinedList"/>
    <dgm:cxn modelId="{97CB289D-1995-4914-9B5E-16B8496DEFD7}" type="presParOf" srcId="{83002C26-35B7-4D61-A1E2-45ADD525A16A}" destId="{B7A8727D-3857-45DF-AD41-6C9DC81840CD}" srcOrd="0" destOrd="0" presId="urn:microsoft.com/office/officeart/2008/layout/LinedList"/>
    <dgm:cxn modelId="{37819872-8FB4-46F4-8C53-4AEF979F021E}" type="presParOf" srcId="{83002C26-35B7-4D61-A1E2-45ADD525A16A}" destId="{EB15C810-FAC2-4745-9D41-4413AFBE4FDA}" srcOrd="1" destOrd="0" presId="urn:microsoft.com/office/officeart/2008/layout/LinedList"/>
    <dgm:cxn modelId="{F1E0E4D6-80A0-47A7-888E-E448CE3AEB95}" type="presParOf" srcId="{352340BD-5B44-4EE9-94D9-AF4ED4B2FBF2}" destId="{77243971-320A-482D-A171-635BBABD15E8}" srcOrd="16" destOrd="0" presId="urn:microsoft.com/office/officeart/2008/layout/LinedList"/>
    <dgm:cxn modelId="{A06AFC62-A300-4028-A060-F4FE6748AB59}" type="presParOf" srcId="{352340BD-5B44-4EE9-94D9-AF4ED4B2FBF2}" destId="{07417989-E026-4D22-92C9-9751D1DECDAC}" srcOrd="17" destOrd="0" presId="urn:microsoft.com/office/officeart/2008/layout/LinedList"/>
    <dgm:cxn modelId="{C2F22841-515E-40F7-9787-5FC76CBB9180}" type="presParOf" srcId="{07417989-E026-4D22-92C9-9751D1DECDAC}" destId="{17BDD3D4-59AB-43AB-9F52-843D1F8128F3}" srcOrd="0" destOrd="0" presId="urn:microsoft.com/office/officeart/2008/layout/LinedList"/>
    <dgm:cxn modelId="{396B5CFF-8E63-493B-8B0E-5F8C1BD0D4B1}" type="presParOf" srcId="{07417989-E026-4D22-92C9-9751D1DECDAC}" destId="{526C8CFC-9818-4AA7-AA89-D3BC1B616A30}" srcOrd="1" destOrd="0" presId="urn:microsoft.com/office/officeart/2008/layout/LinedList"/>
    <dgm:cxn modelId="{EBAB5DAA-AC0B-4A66-96E2-7E5DE3E26159}" type="presParOf" srcId="{352340BD-5B44-4EE9-94D9-AF4ED4B2FBF2}" destId="{A16BAF6D-E66D-4860-87E3-CF7674094135}" srcOrd="18" destOrd="0" presId="urn:microsoft.com/office/officeart/2008/layout/LinedList"/>
    <dgm:cxn modelId="{DBEDF50E-F39B-4191-938D-E88C7D42DD5F}" type="presParOf" srcId="{352340BD-5B44-4EE9-94D9-AF4ED4B2FBF2}" destId="{E33B8EA3-7BDA-4580-95C8-A391A95C2973}" srcOrd="19" destOrd="0" presId="urn:microsoft.com/office/officeart/2008/layout/LinedList"/>
    <dgm:cxn modelId="{A248DEAF-F0F4-4467-8FF4-492FBD9A31F9}" type="presParOf" srcId="{E33B8EA3-7BDA-4580-95C8-A391A95C2973}" destId="{194681D3-BE60-4258-A195-424EC5FC45FC}" srcOrd="0" destOrd="0" presId="urn:microsoft.com/office/officeart/2008/layout/LinedList"/>
    <dgm:cxn modelId="{29F63797-635F-45BD-A4DD-9A89E50B6372}" type="presParOf" srcId="{E33B8EA3-7BDA-4580-95C8-A391A95C2973}" destId="{C3B601D5-6C67-459E-A4A6-E26413B99179}" srcOrd="1" destOrd="0" presId="urn:microsoft.com/office/officeart/2008/layout/LinedList"/>
    <dgm:cxn modelId="{67114A9B-1679-4A61-B64D-746ADA539A16}" type="presParOf" srcId="{352340BD-5B44-4EE9-94D9-AF4ED4B2FBF2}" destId="{4F51F509-65A5-4BA6-ADEF-84F9AE33DC80}" srcOrd="20" destOrd="0" presId="urn:microsoft.com/office/officeart/2008/layout/LinedList"/>
    <dgm:cxn modelId="{CB0889DD-5C00-4668-A6B0-07B97B6DCE2F}" type="presParOf" srcId="{352340BD-5B44-4EE9-94D9-AF4ED4B2FBF2}" destId="{889184DC-3C58-4529-B48F-00B9D6E42FBC}" srcOrd="21" destOrd="0" presId="urn:microsoft.com/office/officeart/2008/layout/LinedList"/>
    <dgm:cxn modelId="{B803A347-56D8-49C0-9C7A-E269AAF6677A}" type="presParOf" srcId="{889184DC-3C58-4529-B48F-00B9D6E42FBC}" destId="{13840997-DB3D-426A-9A0C-7525F2D552BA}" srcOrd="0" destOrd="0" presId="urn:microsoft.com/office/officeart/2008/layout/LinedList"/>
    <dgm:cxn modelId="{3AF7D1B7-E017-48EA-8D77-EB7DDBA8950A}" type="presParOf" srcId="{889184DC-3C58-4529-B48F-00B9D6E42FBC}" destId="{148C1235-8A69-4D28-90E5-763C7AC6C4E2}" srcOrd="1" destOrd="0" presId="urn:microsoft.com/office/officeart/2008/layout/LinedList"/>
    <dgm:cxn modelId="{A91230BA-3E32-45E6-A413-79DD88936E34}" type="presParOf" srcId="{352340BD-5B44-4EE9-94D9-AF4ED4B2FBF2}" destId="{EF7CE6AC-3E69-4364-96A0-7D88B20DFFCA}" srcOrd="22" destOrd="0" presId="urn:microsoft.com/office/officeart/2008/layout/LinedList"/>
    <dgm:cxn modelId="{BB8AE774-5999-40CA-AF74-93BE6B9733B6}" type="presParOf" srcId="{352340BD-5B44-4EE9-94D9-AF4ED4B2FBF2}" destId="{452F53F7-4020-486C-8DD9-1D38AD3946EE}" srcOrd="23" destOrd="0" presId="urn:microsoft.com/office/officeart/2008/layout/LinedList"/>
    <dgm:cxn modelId="{47350DDA-23D1-4BEB-B7CF-38BAD673507F}" type="presParOf" srcId="{452F53F7-4020-486C-8DD9-1D38AD3946EE}" destId="{C751303A-DC14-469D-9436-24877BECFA69}" srcOrd="0" destOrd="0" presId="urn:microsoft.com/office/officeart/2008/layout/LinedList"/>
    <dgm:cxn modelId="{FACFECCA-2D26-41E0-ADE2-71B60A796034}" type="presParOf" srcId="{452F53F7-4020-486C-8DD9-1D38AD3946EE}" destId="{4BAD1E1F-077B-47AC-A6FE-7E4616AC0F1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DAA6C3-1079-460A-A0A3-284FCCC05CC6}" type="doc">
      <dgm:prSet loTypeId="urn:microsoft.com/office/officeart/2005/8/layout/defaul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1FAC3A5-298E-4181-90EF-E4E5BE716B48}">
      <dgm:prSet/>
      <dgm:spPr>
        <a:solidFill>
          <a:srgbClr val="163A7D"/>
        </a:solidFill>
      </dgm:spPr>
      <dgm:t>
        <a:bodyPr/>
        <a:lstStyle/>
        <a:p>
          <a:r>
            <a:rPr lang="pl-PL">
              <a:effectLst/>
            </a:rPr>
            <a:t>Erasmus+</a:t>
          </a:r>
          <a:endParaRPr lang="en-US">
            <a:effectLst/>
          </a:endParaRPr>
        </a:p>
      </dgm:t>
    </dgm:pt>
    <dgm:pt modelId="{69790FCD-C1A0-4569-AC77-1108CC672560}" type="parTrans" cxnId="{31EC18A2-8D45-4127-B6FC-BB8BD95B857A}">
      <dgm:prSet/>
      <dgm:spPr/>
      <dgm:t>
        <a:bodyPr/>
        <a:lstStyle/>
        <a:p>
          <a:endParaRPr lang="en-US"/>
        </a:p>
      </dgm:t>
    </dgm:pt>
    <dgm:pt modelId="{163A0C1D-A3B8-441C-81E2-C3A6BBD94E6B}" type="sibTrans" cxnId="{31EC18A2-8D45-4127-B6FC-BB8BD95B857A}">
      <dgm:prSet/>
      <dgm:spPr/>
      <dgm:t>
        <a:bodyPr/>
        <a:lstStyle/>
        <a:p>
          <a:endParaRPr lang="en-US"/>
        </a:p>
      </dgm:t>
    </dgm:pt>
    <dgm:pt modelId="{DADF36DB-8620-4E5D-ABC2-53BDE546FFD5}">
      <dgm:prSet/>
      <dgm:spPr>
        <a:solidFill>
          <a:srgbClr val="163A7D"/>
        </a:solidFill>
      </dgm:spPr>
      <dgm:t>
        <a:bodyPr/>
        <a:lstStyle/>
        <a:p>
          <a:r>
            <a:rPr lang="pl-PL">
              <a:effectLst/>
            </a:rPr>
            <a:t>CEEPUS</a:t>
          </a:r>
          <a:endParaRPr lang="en-US">
            <a:effectLst/>
          </a:endParaRPr>
        </a:p>
      </dgm:t>
    </dgm:pt>
    <dgm:pt modelId="{408BDBDB-0CB1-432D-975F-AE8F40E416F9}" type="parTrans" cxnId="{A2834E79-6A04-467F-B1C4-DFD00CC1CBEF}">
      <dgm:prSet/>
      <dgm:spPr/>
      <dgm:t>
        <a:bodyPr/>
        <a:lstStyle/>
        <a:p>
          <a:endParaRPr lang="en-US"/>
        </a:p>
      </dgm:t>
    </dgm:pt>
    <dgm:pt modelId="{B0013821-35CC-43A6-B1CE-15F3FBF0E8FE}" type="sibTrans" cxnId="{A2834E79-6A04-467F-B1C4-DFD00CC1CBEF}">
      <dgm:prSet/>
      <dgm:spPr/>
      <dgm:t>
        <a:bodyPr/>
        <a:lstStyle/>
        <a:p>
          <a:endParaRPr lang="en-US"/>
        </a:p>
      </dgm:t>
    </dgm:pt>
    <dgm:pt modelId="{80601A61-D28B-45BE-8334-80913D12AA66}">
      <dgm:prSet/>
      <dgm:spPr>
        <a:solidFill>
          <a:srgbClr val="163A7D"/>
        </a:solidFill>
      </dgm:spPr>
      <dgm:t>
        <a:bodyPr/>
        <a:lstStyle/>
        <a:p>
          <a:r>
            <a:rPr lang="pl-PL">
              <a:effectLst/>
            </a:rPr>
            <a:t>DAAD</a:t>
          </a:r>
          <a:endParaRPr lang="en-US">
            <a:effectLst/>
          </a:endParaRPr>
        </a:p>
      </dgm:t>
    </dgm:pt>
    <dgm:pt modelId="{701C2640-9B05-474E-A165-2E8B5F61F9E9}" type="parTrans" cxnId="{7B4B26D7-874E-4B2A-B3D9-8470A4FB3D8C}">
      <dgm:prSet/>
      <dgm:spPr/>
      <dgm:t>
        <a:bodyPr/>
        <a:lstStyle/>
        <a:p>
          <a:endParaRPr lang="en-US"/>
        </a:p>
      </dgm:t>
    </dgm:pt>
    <dgm:pt modelId="{443D67CD-E3E6-40D8-9799-06FB95FF0B95}" type="sibTrans" cxnId="{7B4B26D7-874E-4B2A-B3D9-8470A4FB3D8C}">
      <dgm:prSet/>
      <dgm:spPr/>
      <dgm:t>
        <a:bodyPr/>
        <a:lstStyle/>
        <a:p>
          <a:endParaRPr lang="en-US"/>
        </a:p>
      </dgm:t>
    </dgm:pt>
    <dgm:pt modelId="{C5E55ECC-D62E-49C6-8F9E-758384FCBE21}">
      <dgm:prSet/>
      <dgm:spPr>
        <a:solidFill>
          <a:srgbClr val="163A7D"/>
        </a:solidFill>
      </dgm:spPr>
      <dgm:t>
        <a:bodyPr/>
        <a:lstStyle/>
        <a:p>
          <a:r>
            <a:rPr lang="pl-PL" err="1">
              <a:effectLst/>
            </a:rPr>
            <a:t>Visegrad</a:t>
          </a:r>
          <a:r>
            <a:rPr lang="pl-PL">
              <a:effectLst/>
            </a:rPr>
            <a:t> Fund</a:t>
          </a:r>
          <a:endParaRPr lang="en-US">
            <a:effectLst/>
          </a:endParaRPr>
        </a:p>
      </dgm:t>
    </dgm:pt>
    <dgm:pt modelId="{2BC2888E-3A4B-42C0-8E96-95D233B66D0D}" type="parTrans" cxnId="{7FA61177-BCB4-4660-AD8D-D73222E06B53}">
      <dgm:prSet/>
      <dgm:spPr/>
      <dgm:t>
        <a:bodyPr/>
        <a:lstStyle/>
        <a:p>
          <a:endParaRPr lang="en-US"/>
        </a:p>
      </dgm:t>
    </dgm:pt>
    <dgm:pt modelId="{8A1A2F60-A145-47B0-A26A-FBBC97408D84}" type="sibTrans" cxnId="{7FA61177-BCB4-4660-AD8D-D73222E06B53}">
      <dgm:prSet/>
      <dgm:spPr/>
      <dgm:t>
        <a:bodyPr/>
        <a:lstStyle/>
        <a:p>
          <a:endParaRPr lang="en-US"/>
        </a:p>
      </dgm:t>
    </dgm:pt>
    <dgm:pt modelId="{26D76A1E-2063-495F-BCDD-DBAD6A242366}">
      <dgm:prSet/>
      <dgm:spPr>
        <a:solidFill>
          <a:srgbClr val="163A7D"/>
        </a:solidFill>
      </dgm:spPr>
      <dgm:t>
        <a:bodyPr/>
        <a:lstStyle/>
        <a:p>
          <a:r>
            <a:rPr lang="pl-PL">
              <a:effectLst/>
            </a:rPr>
            <a:t>Fulbright-Schuman</a:t>
          </a:r>
          <a:endParaRPr lang="en-US">
            <a:effectLst/>
          </a:endParaRPr>
        </a:p>
      </dgm:t>
    </dgm:pt>
    <dgm:pt modelId="{B95460C2-DE69-417C-80A9-35EDAA61B55C}" type="parTrans" cxnId="{F6D1E96C-C8F2-4E33-8038-DF44FF8E0060}">
      <dgm:prSet/>
      <dgm:spPr/>
      <dgm:t>
        <a:bodyPr/>
        <a:lstStyle/>
        <a:p>
          <a:endParaRPr lang="en-US"/>
        </a:p>
      </dgm:t>
    </dgm:pt>
    <dgm:pt modelId="{C89B3A74-9A8E-4D27-8CBD-453C06ECC704}" type="sibTrans" cxnId="{F6D1E96C-C8F2-4E33-8038-DF44FF8E0060}">
      <dgm:prSet/>
      <dgm:spPr/>
      <dgm:t>
        <a:bodyPr/>
        <a:lstStyle/>
        <a:p>
          <a:endParaRPr lang="en-US"/>
        </a:p>
      </dgm:t>
    </dgm:pt>
    <dgm:pt modelId="{ABF5B949-B506-4ACC-A84A-E05C8B42A501}">
      <dgm:prSet/>
      <dgm:spPr>
        <a:solidFill>
          <a:srgbClr val="163A7D"/>
        </a:solidFill>
      </dgm:spPr>
      <dgm:t>
        <a:bodyPr/>
        <a:lstStyle/>
        <a:p>
          <a:r>
            <a:rPr lang="pl-PL">
              <a:effectLst/>
            </a:rPr>
            <a:t>The Kościuszko Foundation Grants</a:t>
          </a:r>
          <a:endParaRPr lang="en-US">
            <a:effectLst/>
          </a:endParaRPr>
        </a:p>
      </dgm:t>
    </dgm:pt>
    <dgm:pt modelId="{3CCDAE61-634D-469A-8550-10550E43CE30}" type="parTrans" cxnId="{8904BAF7-E748-4A20-B240-D8864E8A4CCA}">
      <dgm:prSet/>
      <dgm:spPr/>
      <dgm:t>
        <a:bodyPr/>
        <a:lstStyle/>
        <a:p>
          <a:endParaRPr lang="en-US"/>
        </a:p>
      </dgm:t>
    </dgm:pt>
    <dgm:pt modelId="{30567256-F975-4F76-B0AB-D34E4C690080}" type="sibTrans" cxnId="{8904BAF7-E748-4A20-B240-D8864E8A4CCA}">
      <dgm:prSet/>
      <dgm:spPr/>
      <dgm:t>
        <a:bodyPr/>
        <a:lstStyle/>
        <a:p>
          <a:endParaRPr lang="en-US"/>
        </a:p>
      </dgm:t>
    </dgm:pt>
    <dgm:pt modelId="{E65E3E9E-B785-46AA-8099-91957C43694F}">
      <dgm:prSet/>
      <dgm:spPr>
        <a:solidFill>
          <a:srgbClr val="163A7D"/>
        </a:solidFill>
      </dgm:spPr>
      <dgm:t>
        <a:bodyPr/>
        <a:lstStyle/>
        <a:p>
          <a:r>
            <a:rPr lang="pl-PL">
              <a:effectLst/>
            </a:rPr>
            <a:t>Józef Tischner </a:t>
          </a:r>
          <a:r>
            <a:rPr lang="pl-PL" err="1">
              <a:effectLst/>
            </a:rPr>
            <a:t>Fellowship</a:t>
          </a:r>
          <a:r>
            <a:rPr lang="pl-PL">
              <a:effectLst/>
            </a:rPr>
            <a:t> for Polish and Polish-American </a:t>
          </a:r>
          <a:r>
            <a:rPr lang="pl-PL" err="1">
              <a:effectLst/>
            </a:rPr>
            <a:t>Scholars</a:t>
          </a:r>
          <a:endParaRPr lang="en-US">
            <a:effectLst/>
          </a:endParaRPr>
        </a:p>
      </dgm:t>
    </dgm:pt>
    <dgm:pt modelId="{9137D588-F198-45C0-B587-AF8365711138}" type="parTrans" cxnId="{4C7E1EC6-2E3F-4E45-B8AA-2064DE3F4BA5}">
      <dgm:prSet/>
      <dgm:spPr/>
      <dgm:t>
        <a:bodyPr/>
        <a:lstStyle/>
        <a:p>
          <a:endParaRPr lang="en-US"/>
        </a:p>
      </dgm:t>
    </dgm:pt>
    <dgm:pt modelId="{E9D5D47B-8960-4431-AB11-6C4B897BD99B}" type="sibTrans" cxnId="{4C7E1EC6-2E3F-4E45-B8AA-2064DE3F4BA5}">
      <dgm:prSet/>
      <dgm:spPr/>
      <dgm:t>
        <a:bodyPr/>
        <a:lstStyle/>
        <a:p>
          <a:endParaRPr lang="en-US"/>
        </a:p>
      </dgm:t>
    </dgm:pt>
    <dgm:pt modelId="{0E6A8FFE-5984-416D-954E-FF8B5369A4DE}">
      <dgm:prSet/>
      <dgm:spPr>
        <a:solidFill>
          <a:srgbClr val="163A7D"/>
        </a:solidFill>
      </dgm:spPr>
      <dgm:t>
        <a:bodyPr/>
        <a:lstStyle/>
        <a:p>
          <a:r>
            <a:rPr lang="pl-PL">
              <a:effectLst/>
            </a:rPr>
            <a:t>Fulbright</a:t>
          </a:r>
          <a:endParaRPr lang="en-US">
            <a:effectLst/>
          </a:endParaRPr>
        </a:p>
      </dgm:t>
    </dgm:pt>
    <dgm:pt modelId="{F02E0EE3-411B-4925-80D6-807C868E23A1}" type="parTrans" cxnId="{854955D2-D8E0-4FF4-89F5-EAE01B52F0D2}">
      <dgm:prSet/>
      <dgm:spPr/>
      <dgm:t>
        <a:bodyPr/>
        <a:lstStyle/>
        <a:p>
          <a:endParaRPr lang="pl-PL"/>
        </a:p>
      </dgm:t>
    </dgm:pt>
    <dgm:pt modelId="{22AD9C06-EF9B-4CF5-95AA-A1668AF9A167}" type="sibTrans" cxnId="{854955D2-D8E0-4FF4-89F5-EAE01B52F0D2}">
      <dgm:prSet/>
      <dgm:spPr/>
      <dgm:t>
        <a:bodyPr/>
        <a:lstStyle/>
        <a:p>
          <a:endParaRPr lang="pl-PL"/>
        </a:p>
      </dgm:t>
    </dgm:pt>
    <dgm:pt modelId="{3D665989-3CA2-4701-A9E3-6BCBC7FEC239}" type="pres">
      <dgm:prSet presAssocID="{1ADAA6C3-1079-460A-A0A3-284FCCC05CC6}" presName="diagram" presStyleCnt="0">
        <dgm:presLayoutVars>
          <dgm:dir/>
          <dgm:resizeHandles val="exact"/>
        </dgm:presLayoutVars>
      </dgm:prSet>
      <dgm:spPr/>
    </dgm:pt>
    <dgm:pt modelId="{1C2A464B-1F4F-4604-8928-5B382D9D9F9A}" type="pres">
      <dgm:prSet presAssocID="{51FAC3A5-298E-4181-90EF-E4E5BE716B48}" presName="node" presStyleLbl="node1" presStyleIdx="0" presStyleCnt="8">
        <dgm:presLayoutVars>
          <dgm:bulletEnabled val="1"/>
        </dgm:presLayoutVars>
      </dgm:prSet>
      <dgm:spPr/>
    </dgm:pt>
    <dgm:pt modelId="{83AAA68C-7FD0-440E-B62D-937B46FD6E9F}" type="pres">
      <dgm:prSet presAssocID="{163A0C1D-A3B8-441C-81E2-C3A6BBD94E6B}" presName="sibTrans" presStyleCnt="0"/>
      <dgm:spPr/>
    </dgm:pt>
    <dgm:pt modelId="{A7B386A0-426A-4918-980B-15543F69598D}" type="pres">
      <dgm:prSet presAssocID="{DADF36DB-8620-4E5D-ABC2-53BDE546FFD5}" presName="node" presStyleLbl="node1" presStyleIdx="1" presStyleCnt="8">
        <dgm:presLayoutVars>
          <dgm:bulletEnabled val="1"/>
        </dgm:presLayoutVars>
      </dgm:prSet>
      <dgm:spPr/>
    </dgm:pt>
    <dgm:pt modelId="{3DCB20D0-AEC5-4C91-85BF-9DF73FD6B609}" type="pres">
      <dgm:prSet presAssocID="{B0013821-35CC-43A6-B1CE-15F3FBF0E8FE}" presName="sibTrans" presStyleCnt="0"/>
      <dgm:spPr/>
    </dgm:pt>
    <dgm:pt modelId="{0D4DF680-0ADE-4BE6-AD2C-9D2C0A801DCE}" type="pres">
      <dgm:prSet presAssocID="{80601A61-D28B-45BE-8334-80913D12AA66}" presName="node" presStyleLbl="node1" presStyleIdx="2" presStyleCnt="8">
        <dgm:presLayoutVars>
          <dgm:bulletEnabled val="1"/>
        </dgm:presLayoutVars>
      </dgm:prSet>
      <dgm:spPr/>
    </dgm:pt>
    <dgm:pt modelId="{D4D7A945-2803-4F7A-8C75-67F155CDD5A7}" type="pres">
      <dgm:prSet presAssocID="{443D67CD-E3E6-40D8-9799-06FB95FF0B95}" presName="sibTrans" presStyleCnt="0"/>
      <dgm:spPr/>
    </dgm:pt>
    <dgm:pt modelId="{B3E5A2C2-7C4B-4207-A860-49D5C779198A}" type="pres">
      <dgm:prSet presAssocID="{C5E55ECC-D62E-49C6-8F9E-758384FCBE21}" presName="node" presStyleLbl="node1" presStyleIdx="3" presStyleCnt="8">
        <dgm:presLayoutVars>
          <dgm:bulletEnabled val="1"/>
        </dgm:presLayoutVars>
      </dgm:prSet>
      <dgm:spPr/>
    </dgm:pt>
    <dgm:pt modelId="{45913434-1019-4D53-B7D5-C0A53E79B860}" type="pres">
      <dgm:prSet presAssocID="{8A1A2F60-A145-47B0-A26A-FBBC97408D84}" presName="sibTrans" presStyleCnt="0"/>
      <dgm:spPr/>
    </dgm:pt>
    <dgm:pt modelId="{C05D278C-E921-49F8-8AA0-B115AF0F9A2A}" type="pres">
      <dgm:prSet presAssocID="{0E6A8FFE-5984-416D-954E-FF8B5369A4DE}" presName="node" presStyleLbl="node1" presStyleIdx="4" presStyleCnt="8">
        <dgm:presLayoutVars>
          <dgm:bulletEnabled val="1"/>
        </dgm:presLayoutVars>
      </dgm:prSet>
      <dgm:spPr/>
    </dgm:pt>
    <dgm:pt modelId="{588F400F-7C1D-4986-A937-A7ED15139F16}" type="pres">
      <dgm:prSet presAssocID="{22AD9C06-EF9B-4CF5-95AA-A1668AF9A167}" presName="sibTrans" presStyleCnt="0"/>
      <dgm:spPr/>
    </dgm:pt>
    <dgm:pt modelId="{DB47C167-977C-4520-A498-52824EDA7768}" type="pres">
      <dgm:prSet presAssocID="{26D76A1E-2063-495F-BCDD-DBAD6A242366}" presName="node" presStyleLbl="node1" presStyleIdx="5" presStyleCnt="8">
        <dgm:presLayoutVars>
          <dgm:bulletEnabled val="1"/>
        </dgm:presLayoutVars>
      </dgm:prSet>
      <dgm:spPr/>
    </dgm:pt>
    <dgm:pt modelId="{2EA117ED-2AB0-4B68-82F8-C826D5A6208C}" type="pres">
      <dgm:prSet presAssocID="{C89B3A74-9A8E-4D27-8CBD-453C06ECC704}" presName="sibTrans" presStyleCnt="0"/>
      <dgm:spPr/>
    </dgm:pt>
    <dgm:pt modelId="{DE89CE6E-1D2C-46B3-B87D-5F4F14201BEA}" type="pres">
      <dgm:prSet presAssocID="{ABF5B949-B506-4ACC-A84A-E05C8B42A501}" presName="node" presStyleLbl="node1" presStyleIdx="6" presStyleCnt="8">
        <dgm:presLayoutVars>
          <dgm:bulletEnabled val="1"/>
        </dgm:presLayoutVars>
      </dgm:prSet>
      <dgm:spPr/>
    </dgm:pt>
    <dgm:pt modelId="{8931C090-07B5-4243-B07A-5712B4A99B54}" type="pres">
      <dgm:prSet presAssocID="{30567256-F975-4F76-B0AB-D34E4C690080}" presName="sibTrans" presStyleCnt="0"/>
      <dgm:spPr/>
    </dgm:pt>
    <dgm:pt modelId="{1313B43C-2005-4A06-828E-B8B3419C10EE}" type="pres">
      <dgm:prSet presAssocID="{E65E3E9E-B785-46AA-8099-91957C43694F}" presName="node" presStyleLbl="node1" presStyleIdx="7" presStyleCnt="8">
        <dgm:presLayoutVars>
          <dgm:bulletEnabled val="1"/>
        </dgm:presLayoutVars>
      </dgm:prSet>
      <dgm:spPr/>
    </dgm:pt>
  </dgm:ptLst>
  <dgm:cxnLst>
    <dgm:cxn modelId="{F0004B1B-2C7F-4611-ABF1-1177AE102453}" type="presOf" srcId="{26D76A1E-2063-495F-BCDD-DBAD6A242366}" destId="{DB47C167-977C-4520-A498-52824EDA7768}" srcOrd="0" destOrd="0" presId="urn:microsoft.com/office/officeart/2005/8/layout/default"/>
    <dgm:cxn modelId="{057FD322-777B-4DEE-8FFE-33C9897B6114}" type="presOf" srcId="{E65E3E9E-B785-46AA-8099-91957C43694F}" destId="{1313B43C-2005-4A06-828E-B8B3419C10EE}" srcOrd="0" destOrd="0" presId="urn:microsoft.com/office/officeart/2005/8/layout/default"/>
    <dgm:cxn modelId="{EE12FC26-0D01-4723-927F-320BF9FA5777}" type="presOf" srcId="{1ADAA6C3-1079-460A-A0A3-284FCCC05CC6}" destId="{3D665989-3CA2-4701-A9E3-6BCBC7FEC239}" srcOrd="0" destOrd="0" presId="urn:microsoft.com/office/officeart/2005/8/layout/default"/>
    <dgm:cxn modelId="{F6D1E96C-C8F2-4E33-8038-DF44FF8E0060}" srcId="{1ADAA6C3-1079-460A-A0A3-284FCCC05CC6}" destId="{26D76A1E-2063-495F-BCDD-DBAD6A242366}" srcOrd="5" destOrd="0" parTransId="{B95460C2-DE69-417C-80A9-35EDAA61B55C}" sibTransId="{C89B3A74-9A8E-4D27-8CBD-453C06ECC704}"/>
    <dgm:cxn modelId="{7FA61177-BCB4-4660-AD8D-D73222E06B53}" srcId="{1ADAA6C3-1079-460A-A0A3-284FCCC05CC6}" destId="{C5E55ECC-D62E-49C6-8F9E-758384FCBE21}" srcOrd="3" destOrd="0" parTransId="{2BC2888E-3A4B-42C0-8E96-95D233B66D0D}" sibTransId="{8A1A2F60-A145-47B0-A26A-FBBC97408D84}"/>
    <dgm:cxn modelId="{A2834E79-6A04-467F-B1C4-DFD00CC1CBEF}" srcId="{1ADAA6C3-1079-460A-A0A3-284FCCC05CC6}" destId="{DADF36DB-8620-4E5D-ABC2-53BDE546FFD5}" srcOrd="1" destOrd="0" parTransId="{408BDBDB-0CB1-432D-975F-AE8F40E416F9}" sibTransId="{B0013821-35CC-43A6-B1CE-15F3FBF0E8FE}"/>
    <dgm:cxn modelId="{8881DB7B-B3ED-429C-9576-103CCA791CD3}" type="presOf" srcId="{C5E55ECC-D62E-49C6-8F9E-758384FCBE21}" destId="{B3E5A2C2-7C4B-4207-A860-49D5C779198A}" srcOrd="0" destOrd="0" presId="urn:microsoft.com/office/officeart/2005/8/layout/default"/>
    <dgm:cxn modelId="{4D1E7485-1CE1-4F9C-A4F9-B231B43201AB}" type="presOf" srcId="{ABF5B949-B506-4ACC-A84A-E05C8B42A501}" destId="{DE89CE6E-1D2C-46B3-B87D-5F4F14201BEA}" srcOrd="0" destOrd="0" presId="urn:microsoft.com/office/officeart/2005/8/layout/default"/>
    <dgm:cxn modelId="{5552938D-EFC9-41AA-A7C5-449F0C2FA556}" type="presOf" srcId="{51FAC3A5-298E-4181-90EF-E4E5BE716B48}" destId="{1C2A464B-1F4F-4604-8928-5B382D9D9F9A}" srcOrd="0" destOrd="0" presId="urn:microsoft.com/office/officeart/2005/8/layout/default"/>
    <dgm:cxn modelId="{31EC18A2-8D45-4127-B6FC-BB8BD95B857A}" srcId="{1ADAA6C3-1079-460A-A0A3-284FCCC05CC6}" destId="{51FAC3A5-298E-4181-90EF-E4E5BE716B48}" srcOrd="0" destOrd="0" parTransId="{69790FCD-C1A0-4569-AC77-1108CC672560}" sibTransId="{163A0C1D-A3B8-441C-81E2-C3A6BBD94E6B}"/>
    <dgm:cxn modelId="{0BA429B7-856C-4362-8D3B-202589FEF47C}" type="presOf" srcId="{80601A61-D28B-45BE-8334-80913D12AA66}" destId="{0D4DF680-0ADE-4BE6-AD2C-9D2C0A801DCE}" srcOrd="0" destOrd="0" presId="urn:microsoft.com/office/officeart/2005/8/layout/default"/>
    <dgm:cxn modelId="{4C7E1EC6-2E3F-4E45-B8AA-2064DE3F4BA5}" srcId="{1ADAA6C3-1079-460A-A0A3-284FCCC05CC6}" destId="{E65E3E9E-B785-46AA-8099-91957C43694F}" srcOrd="7" destOrd="0" parTransId="{9137D588-F198-45C0-B587-AF8365711138}" sibTransId="{E9D5D47B-8960-4431-AB11-6C4B897BD99B}"/>
    <dgm:cxn modelId="{854955D2-D8E0-4FF4-89F5-EAE01B52F0D2}" srcId="{1ADAA6C3-1079-460A-A0A3-284FCCC05CC6}" destId="{0E6A8FFE-5984-416D-954E-FF8B5369A4DE}" srcOrd="4" destOrd="0" parTransId="{F02E0EE3-411B-4925-80D6-807C868E23A1}" sibTransId="{22AD9C06-EF9B-4CF5-95AA-A1668AF9A167}"/>
    <dgm:cxn modelId="{7B4B26D7-874E-4B2A-B3D9-8470A4FB3D8C}" srcId="{1ADAA6C3-1079-460A-A0A3-284FCCC05CC6}" destId="{80601A61-D28B-45BE-8334-80913D12AA66}" srcOrd="2" destOrd="0" parTransId="{701C2640-9B05-474E-A165-2E8B5F61F9E9}" sibTransId="{443D67CD-E3E6-40D8-9799-06FB95FF0B95}"/>
    <dgm:cxn modelId="{6E26B4DE-4341-41A2-A530-05B95F1186AB}" type="presOf" srcId="{0E6A8FFE-5984-416D-954E-FF8B5369A4DE}" destId="{C05D278C-E921-49F8-8AA0-B115AF0F9A2A}" srcOrd="0" destOrd="0" presId="urn:microsoft.com/office/officeart/2005/8/layout/default"/>
    <dgm:cxn modelId="{7CDB27E7-C2C2-4352-AE6E-BE4E83CFF6E7}" type="presOf" srcId="{DADF36DB-8620-4E5D-ABC2-53BDE546FFD5}" destId="{A7B386A0-426A-4918-980B-15543F69598D}" srcOrd="0" destOrd="0" presId="urn:microsoft.com/office/officeart/2005/8/layout/default"/>
    <dgm:cxn modelId="{8904BAF7-E748-4A20-B240-D8864E8A4CCA}" srcId="{1ADAA6C3-1079-460A-A0A3-284FCCC05CC6}" destId="{ABF5B949-B506-4ACC-A84A-E05C8B42A501}" srcOrd="6" destOrd="0" parTransId="{3CCDAE61-634D-469A-8550-10550E43CE30}" sibTransId="{30567256-F975-4F76-B0AB-D34E4C690080}"/>
    <dgm:cxn modelId="{81C03E42-F6A4-44C7-A7E7-C95947BB6EFC}" type="presParOf" srcId="{3D665989-3CA2-4701-A9E3-6BCBC7FEC239}" destId="{1C2A464B-1F4F-4604-8928-5B382D9D9F9A}" srcOrd="0" destOrd="0" presId="urn:microsoft.com/office/officeart/2005/8/layout/default"/>
    <dgm:cxn modelId="{A056FE97-ABE9-42BB-B56E-CA40F4AE739F}" type="presParOf" srcId="{3D665989-3CA2-4701-A9E3-6BCBC7FEC239}" destId="{83AAA68C-7FD0-440E-B62D-937B46FD6E9F}" srcOrd="1" destOrd="0" presId="urn:microsoft.com/office/officeart/2005/8/layout/default"/>
    <dgm:cxn modelId="{C577A0A5-E23A-4A27-AB3C-424B08BB7E81}" type="presParOf" srcId="{3D665989-3CA2-4701-A9E3-6BCBC7FEC239}" destId="{A7B386A0-426A-4918-980B-15543F69598D}" srcOrd="2" destOrd="0" presId="urn:microsoft.com/office/officeart/2005/8/layout/default"/>
    <dgm:cxn modelId="{35D976A8-31F1-4CAC-9545-6559ED3CD927}" type="presParOf" srcId="{3D665989-3CA2-4701-A9E3-6BCBC7FEC239}" destId="{3DCB20D0-AEC5-4C91-85BF-9DF73FD6B609}" srcOrd="3" destOrd="0" presId="urn:microsoft.com/office/officeart/2005/8/layout/default"/>
    <dgm:cxn modelId="{B9360D32-3CC5-4B20-BE53-ACABE2139AE9}" type="presParOf" srcId="{3D665989-3CA2-4701-A9E3-6BCBC7FEC239}" destId="{0D4DF680-0ADE-4BE6-AD2C-9D2C0A801DCE}" srcOrd="4" destOrd="0" presId="urn:microsoft.com/office/officeart/2005/8/layout/default"/>
    <dgm:cxn modelId="{39005729-2E84-45D2-AB97-C59367CCA6AB}" type="presParOf" srcId="{3D665989-3CA2-4701-A9E3-6BCBC7FEC239}" destId="{D4D7A945-2803-4F7A-8C75-67F155CDD5A7}" srcOrd="5" destOrd="0" presId="urn:microsoft.com/office/officeart/2005/8/layout/default"/>
    <dgm:cxn modelId="{07A09D2D-DECC-4D5E-971A-7EE3DE90BEFD}" type="presParOf" srcId="{3D665989-3CA2-4701-A9E3-6BCBC7FEC239}" destId="{B3E5A2C2-7C4B-4207-A860-49D5C779198A}" srcOrd="6" destOrd="0" presId="urn:microsoft.com/office/officeart/2005/8/layout/default"/>
    <dgm:cxn modelId="{F46D20C4-550C-4AEF-A6F4-955B309B294F}" type="presParOf" srcId="{3D665989-3CA2-4701-A9E3-6BCBC7FEC239}" destId="{45913434-1019-4D53-B7D5-C0A53E79B860}" srcOrd="7" destOrd="0" presId="urn:microsoft.com/office/officeart/2005/8/layout/default"/>
    <dgm:cxn modelId="{C8AEFD37-4108-4EAB-B47A-B50E32D0B6ED}" type="presParOf" srcId="{3D665989-3CA2-4701-A9E3-6BCBC7FEC239}" destId="{C05D278C-E921-49F8-8AA0-B115AF0F9A2A}" srcOrd="8" destOrd="0" presId="urn:microsoft.com/office/officeart/2005/8/layout/default"/>
    <dgm:cxn modelId="{EF40F844-2E8A-4347-AD0B-B9E841BCE225}" type="presParOf" srcId="{3D665989-3CA2-4701-A9E3-6BCBC7FEC239}" destId="{588F400F-7C1D-4986-A937-A7ED15139F16}" srcOrd="9" destOrd="0" presId="urn:microsoft.com/office/officeart/2005/8/layout/default"/>
    <dgm:cxn modelId="{F0AB4C28-54ED-4D6D-8115-917CFAA9F17B}" type="presParOf" srcId="{3D665989-3CA2-4701-A9E3-6BCBC7FEC239}" destId="{DB47C167-977C-4520-A498-52824EDA7768}" srcOrd="10" destOrd="0" presId="urn:microsoft.com/office/officeart/2005/8/layout/default"/>
    <dgm:cxn modelId="{5A7B94CC-7061-4374-B17C-C5274A700536}" type="presParOf" srcId="{3D665989-3CA2-4701-A9E3-6BCBC7FEC239}" destId="{2EA117ED-2AB0-4B68-82F8-C826D5A6208C}" srcOrd="11" destOrd="0" presId="urn:microsoft.com/office/officeart/2005/8/layout/default"/>
    <dgm:cxn modelId="{5887D888-434D-4052-B7E5-BD17FC7B2C2A}" type="presParOf" srcId="{3D665989-3CA2-4701-A9E3-6BCBC7FEC239}" destId="{DE89CE6E-1D2C-46B3-B87D-5F4F14201BEA}" srcOrd="12" destOrd="0" presId="urn:microsoft.com/office/officeart/2005/8/layout/default"/>
    <dgm:cxn modelId="{BAC629D2-79A5-4F40-A4D3-F7CEFFB8702B}" type="presParOf" srcId="{3D665989-3CA2-4701-A9E3-6BCBC7FEC239}" destId="{8931C090-07B5-4243-B07A-5712B4A99B54}" srcOrd="13" destOrd="0" presId="urn:microsoft.com/office/officeart/2005/8/layout/default"/>
    <dgm:cxn modelId="{771C8A61-0F76-4517-8BF4-A06EDC78FF30}" type="presParOf" srcId="{3D665989-3CA2-4701-A9E3-6BCBC7FEC239}" destId="{1313B43C-2005-4A06-828E-B8B3419C10EE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2F19B2-7772-4AEC-9AC2-640AC3F66DE1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E5691891-4469-4F03-9392-6B906648EC11}">
      <dgm:prSet phldrT="[Tekst]"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" panose="00000500000000000000" pitchFamily="50" charset="-18"/>
            </a:rPr>
            <a:t>•</a:t>
          </a:r>
          <a:r>
            <a:rPr lang="pl-PL" sz="1600">
              <a:latin typeface="Trenda" panose="00000500000000000000" pitchFamily="50" charset="-18"/>
            </a:rPr>
            <a:t> </a:t>
          </a:r>
          <a:r>
            <a:rPr lang="en-US" sz="1600">
              <a:latin typeface="Trenda" panose="00000500000000000000" pitchFamily="50" charset="-18"/>
            </a:rPr>
            <a:t>3D Printing Laboratory </a:t>
          </a:r>
          <a:endParaRPr lang="pl-PL" sz="1600">
            <a:latin typeface="Trenda" panose="00000500000000000000" pitchFamily="50" charset="-18"/>
          </a:endParaRPr>
        </a:p>
      </dgm:t>
    </dgm:pt>
    <dgm:pt modelId="{AFB54158-9CF5-4FDB-9F57-441F83AAE11A}" type="parTrans" cxnId="{B4DB30A8-BF8A-43FB-93AD-6F2684FA64DF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2E1AE067-61A2-458A-B382-3EB91AC123AD}" type="sibTrans" cxnId="{B4DB30A8-BF8A-43FB-93AD-6F2684FA64DF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50EF3440-B2E1-45CB-B2DE-DCA2D1746EA9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" panose="00000500000000000000" pitchFamily="50" charset="-18"/>
            </a:rPr>
            <a:t>• Geoinformation Research Laboratory </a:t>
          </a:r>
          <a:endParaRPr lang="pl-PL" sz="1600">
            <a:latin typeface="Trenda" panose="00000500000000000000" pitchFamily="50" charset="-18"/>
          </a:endParaRPr>
        </a:p>
      </dgm:t>
    </dgm:pt>
    <dgm:pt modelId="{94CF123A-8946-4A0C-AE09-30DCD9F14518}" type="parTrans" cxnId="{F31EDBA8-68A0-488E-8AB3-88183EDA37D8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B8AD1966-0D49-4E92-9353-640E16B0F4A4}" type="sibTrans" cxnId="{F31EDBA8-68A0-488E-8AB3-88183EDA37D8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D90937A8-B382-4123-91F2-7327684E93E3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" panose="00000500000000000000" pitchFamily="50" charset="-18"/>
            </a:rPr>
            <a:t>• Measurement and Environmental Research Laboratory </a:t>
          </a:r>
          <a:endParaRPr lang="pl-PL" sz="1600">
            <a:latin typeface="Trenda" panose="00000500000000000000" pitchFamily="50" charset="-18"/>
          </a:endParaRPr>
        </a:p>
      </dgm:t>
    </dgm:pt>
    <dgm:pt modelId="{F46002A4-3120-43D9-AA4B-C229008EE803}" type="parTrans" cxnId="{D53F4A0A-7160-4D49-9D78-D2FADC4DE2F5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B9FBE354-2032-4B87-8ED5-45AD7B26640A}" type="sibTrans" cxnId="{D53F4A0A-7160-4D49-9D78-D2FADC4DE2F5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E680373A-4EAF-4A86-9362-960515232BDA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" panose="00000500000000000000" pitchFamily="50" charset="-18"/>
            </a:rPr>
            <a:t>• Cybersecurity Laboratory </a:t>
          </a:r>
          <a:endParaRPr lang="pl-PL" sz="1600">
            <a:latin typeface="Trenda" panose="00000500000000000000" pitchFamily="50" charset="-18"/>
          </a:endParaRPr>
        </a:p>
      </dgm:t>
    </dgm:pt>
    <dgm:pt modelId="{3DFEF10A-2B1E-4E2D-945B-BD274596AAEB}" type="parTrans" cxnId="{C9297684-7DC6-40D2-815F-AA787DDCACD3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980D3881-1447-4517-8711-8CF0CF1F1C1D}" type="sibTrans" cxnId="{C9297684-7DC6-40D2-815F-AA787DDCACD3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70EBED81-975F-4BC4-808B-7D5909DC2A75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" panose="00000500000000000000" pitchFamily="50" charset="-18"/>
            </a:rPr>
            <a:t>• Communications Systems Laboratory </a:t>
          </a:r>
          <a:endParaRPr lang="pl-PL" sz="1600">
            <a:latin typeface="Trenda" panose="00000500000000000000" pitchFamily="50" charset="-18"/>
          </a:endParaRPr>
        </a:p>
      </dgm:t>
    </dgm:pt>
    <dgm:pt modelId="{1001FFEF-81CA-4903-B25C-F94C3C212C4D}" type="parTrans" cxnId="{24FA58FD-C83C-4E12-A00E-D4F9304D22DC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DD4E33BA-F989-4ABF-8229-1F13118209AF}" type="sibTrans" cxnId="{24FA58FD-C83C-4E12-A00E-D4F9304D22DC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C061583D-ACB9-48C0-9D83-1371E0B8E657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" panose="00000500000000000000" pitchFamily="50" charset="-18"/>
            </a:rPr>
            <a:t>• Time-Critical Processing Laboratory </a:t>
          </a:r>
          <a:endParaRPr lang="pl-PL" sz="1600">
            <a:latin typeface="Trenda" panose="00000500000000000000" pitchFamily="50" charset="-18"/>
          </a:endParaRPr>
        </a:p>
      </dgm:t>
    </dgm:pt>
    <dgm:pt modelId="{9C3A5AFD-989D-469E-9025-91A07AAEE164}" type="parTrans" cxnId="{FBEF4113-43A7-43EA-A4D1-FA0FBC32F127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18D8990F-7828-4678-86BB-C37105692012}" type="sibTrans" cxnId="{FBEF4113-43A7-43EA-A4D1-FA0FBC32F127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6C4D79D9-0437-4785-B55C-289B04CC2020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" panose="00000500000000000000" pitchFamily="50" charset="-18"/>
            </a:rPr>
            <a:t>• Spherical Simulator and Visual Simulation Laboratory </a:t>
          </a:r>
          <a:endParaRPr lang="pl-PL" sz="1600">
            <a:latin typeface="Trenda" panose="00000500000000000000" pitchFamily="50" charset="-18"/>
          </a:endParaRPr>
        </a:p>
      </dgm:t>
    </dgm:pt>
    <dgm:pt modelId="{049DDE3C-61AD-4615-844C-99A60840669A}" type="parTrans" cxnId="{4ECFE109-5A59-46E0-808E-827EE4D51EB7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483FE019-4ECC-4DE9-A62F-38A9D117C3E7}" type="sibTrans" cxnId="{4ECFE109-5A59-46E0-808E-827EE4D51EB7}">
      <dgm:prSet/>
      <dgm:spPr/>
      <dgm:t>
        <a:bodyPr/>
        <a:lstStyle/>
        <a:p>
          <a:endParaRPr lang="pl-PL" sz="1600">
            <a:latin typeface="Trenda" panose="00000500000000000000" pitchFamily="50" charset="-18"/>
          </a:endParaRPr>
        </a:p>
      </dgm:t>
    </dgm:pt>
    <dgm:pt modelId="{80019854-0081-4029-95C6-D53487750981}" type="pres">
      <dgm:prSet presAssocID="{442F19B2-7772-4AEC-9AC2-640AC3F66DE1}" presName="linear" presStyleCnt="0">
        <dgm:presLayoutVars>
          <dgm:animLvl val="lvl"/>
          <dgm:resizeHandles val="exact"/>
        </dgm:presLayoutVars>
      </dgm:prSet>
      <dgm:spPr/>
    </dgm:pt>
    <dgm:pt modelId="{518DBF57-1905-4927-929B-5C2E090DE937}" type="pres">
      <dgm:prSet presAssocID="{E5691891-4469-4F03-9392-6B906648EC1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0D3C8841-96A7-4881-AB4B-1EBF1AFCC84D}" type="pres">
      <dgm:prSet presAssocID="{2E1AE067-61A2-458A-B382-3EB91AC123AD}" presName="spacer" presStyleCnt="0"/>
      <dgm:spPr/>
    </dgm:pt>
    <dgm:pt modelId="{741A7D68-6711-4ADC-A263-892F751F46FB}" type="pres">
      <dgm:prSet presAssocID="{50EF3440-B2E1-45CB-B2DE-DCA2D1746EA9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084E87D3-741B-4213-B05A-9DF2329660BF}" type="pres">
      <dgm:prSet presAssocID="{B8AD1966-0D49-4E92-9353-640E16B0F4A4}" presName="spacer" presStyleCnt="0"/>
      <dgm:spPr/>
    </dgm:pt>
    <dgm:pt modelId="{E1D7F094-F2DA-424B-9708-F640D03A947A}" type="pres">
      <dgm:prSet presAssocID="{D90937A8-B382-4123-91F2-7327684E93E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01567B3-D96D-406B-A86F-EA0BD5550FA0}" type="pres">
      <dgm:prSet presAssocID="{B9FBE354-2032-4B87-8ED5-45AD7B26640A}" presName="spacer" presStyleCnt="0"/>
      <dgm:spPr/>
    </dgm:pt>
    <dgm:pt modelId="{2CBEAF52-B5C4-4606-8293-AD917F0382C8}" type="pres">
      <dgm:prSet presAssocID="{E680373A-4EAF-4A86-9362-960515232BDA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D4DA02C-6ECF-420E-8C9C-42F7B783B4DF}" type="pres">
      <dgm:prSet presAssocID="{980D3881-1447-4517-8711-8CF0CF1F1C1D}" presName="spacer" presStyleCnt="0"/>
      <dgm:spPr/>
    </dgm:pt>
    <dgm:pt modelId="{E786985D-F6A6-4FA3-994A-96352247AFCC}" type="pres">
      <dgm:prSet presAssocID="{70EBED81-975F-4BC4-808B-7D5909DC2A75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85F47EBE-122F-4BB2-9F59-027965BC10AE}" type="pres">
      <dgm:prSet presAssocID="{DD4E33BA-F989-4ABF-8229-1F13118209AF}" presName="spacer" presStyleCnt="0"/>
      <dgm:spPr/>
    </dgm:pt>
    <dgm:pt modelId="{A949A6CD-0E9C-4895-BD64-B99F162320E7}" type="pres">
      <dgm:prSet presAssocID="{C061583D-ACB9-48C0-9D83-1371E0B8E65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3441852-A45C-4E3E-ADB4-B7B9516B3BE7}" type="pres">
      <dgm:prSet presAssocID="{18D8990F-7828-4678-86BB-C37105692012}" presName="spacer" presStyleCnt="0"/>
      <dgm:spPr/>
    </dgm:pt>
    <dgm:pt modelId="{30299A86-2BF5-4F1B-A648-695A659D701D}" type="pres">
      <dgm:prSet presAssocID="{6C4D79D9-0437-4785-B55C-289B04CC2020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4ECFE109-5A59-46E0-808E-827EE4D51EB7}" srcId="{442F19B2-7772-4AEC-9AC2-640AC3F66DE1}" destId="{6C4D79D9-0437-4785-B55C-289B04CC2020}" srcOrd="6" destOrd="0" parTransId="{049DDE3C-61AD-4615-844C-99A60840669A}" sibTransId="{483FE019-4ECC-4DE9-A62F-38A9D117C3E7}"/>
    <dgm:cxn modelId="{D53F4A0A-7160-4D49-9D78-D2FADC4DE2F5}" srcId="{442F19B2-7772-4AEC-9AC2-640AC3F66DE1}" destId="{D90937A8-B382-4123-91F2-7327684E93E3}" srcOrd="2" destOrd="0" parTransId="{F46002A4-3120-43D9-AA4B-C229008EE803}" sibTransId="{B9FBE354-2032-4B87-8ED5-45AD7B26640A}"/>
    <dgm:cxn modelId="{CF7C2412-BD9F-483E-97CA-1C59062B034D}" type="presOf" srcId="{50EF3440-B2E1-45CB-B2DE-DCA2D1746EA9}" destId="{741A7D68-6711-4ADC-A263-892F751F46FB}" srcOrd="0" destOrd="0" presId="urn:microsoft.com/office/officeart/2005/8/layout/vList2"/>
    <dgm:cxn modelId="{FBEF4113-43A7-43EA-A4D1-FA0FBC32F127}" srcId="{442F19B2-7772-4AEC-9AC2-640AC3F66DE1}" destId="{C061583D-ACB9-48C0-9D83-1371E0B8E657}" srcOrd="5" destOrd="0" parTransId="{9C3A5AFD-989D-469E-9025-91A07AAEE164}" sibTransId="{18D8990F-7828-4678-86BB-C37105692012}"/>
    <dgm:cxn modelId="{9591F920-A23C-493A-A911-AFDEBADB43CD}" type="presOf" srcId="{70EBED81-975F-4BC4-808B-7D5909DC2A75}" destId="{E786985D-F6A6-4FA3-994A-96352247AFCC}" srcOrd="0" destOrd="0" presId="urn:microsoft.com/office/officeart/2005/8/layout/vList2"/>
    <dgm:cxn modelId="{F3FA3331-A71E-4443-BFDB-CCB5AA10221A}" type="presOf" srcId="{C061583D-ACB9-48C0-9D83-1371E0B8E657}" destId="{A949A6CD-0E9C-4895-BD64-B99F162320E7}" srcOrd="0" destOrd="0" presId="urn:microsoft.com/office/officeart/2005/8/layout/vList2"/>
    <dgm:cxn modelId="{43DC1960-CFA4-47E8-B6B1-6FBEDA6D9C78}" type="presOf" srcId="{6C4D79D9-0437-4785-B55C-289B04CC2020}" destId="{30299A86-2BF5-4F1B-A648-695A659D701D}" srcOrd="0" destOrd="0" presId="urn:microsoft.com/office/officeart/2005/8/layout/vList2"/>
    <dgm:cxn modelId="{C9297684-7DC6-40D2-815F-AA787DDCACD3}" srcId="{442F19B2-7772-4AEC-9AC2-640AC3F66DE1}" destId="{E680373A-4EAF-4A86-9362-960515232BDA}" srcOrd="3" destOrd="0" parTransId="{3DFEF10A-2B1E-4E2D-945B-BD274596AAEB}" sibTransId="{980D3881-1447-4517-8711-8CF0CF1F1C1D}"/>
    <dgm:cxn modelId="{1C587399-CBDC-4FB8-9E41-1D7CCADF6DC8}" type="presOf" srcId="{E680373A-4EAF-4A86-9362-960515232BDA}" destId="{2CBEAF52-B5C4-4606-8293-AD917F0382C8}" srcOrd="0" destOrd="0" presId="urn:microsoft.com/office/officeart/2005/8/layout/vList2"/>
    <dgm:cxn modelId="{B4DB30A8-BF8A-43FB-93AD-6F2684FA64DF}" srcId="{442F19B2-7772-4AEC-9AC2-640AC3F66DE1}" destId="{E5691891-4469-4F03-9392-6B906648EC11}" srcOrd="0" destOrd="0" parTransId="{AFB54158-9CF5-4FDB-9F57-441F83AAE11A}" sibTransId="{2E1AE067-61A2-458A-B382-3EB91AC123AD}"/>
    <dgm:cxn modelId="{F31EDBA8-68A0-488E-8AB3-88183EDA37D8}" srcId="{442F19B2-7772-4AEC-9AC2-640AC3F66DE1}" destId="{50EF3440-B2E1-45CB-B2DE-DCA2D1746EA9}" srcOrd="1" destOrd="0" parTransId="{94CF123A-8946-4A0C-AE09-30DCD9F14518}" sibTransId="{B8AD1966-0D49-4E92-9353-640E16B0F4A4}"/>
    <dgm:cxn modelId="{BA9F01AB-C63E-44EC-8D20-6B63F0192B79}" type="presOf" srcId="{E5691891-4469-4F03-9392-6B906648EC11}" destId="{518DBF57-1905-4927-929B-5C2E090DE937}" srcOrd="0" destOrd="0" presId="urn:microsoft.com/office/officeart/2005/8/layout/vList2"/>
    <dgm:cxn modelId="{E4023EB4-378C-4AED-ACA8-8009C358059F}" type="presOf" srcId="{442F19B2-7772-4AEC-9AC2-640AC3F66DE1}" destId="{80019854-0081-4029-95C6-D53487750981}" srcOrd="0" destOrd="0" presId="urn:microsoft.com/office/officeart/2005/8/layout/vList2"/>
    <dgm:cxn modelId="{F86C5FB7-15CE-414A-B466-B01B88075A43}" type="presOf" srcId="{D90937A8-B382-4123-91F2-7327684E93E3}" destId="{E1D7F094-F2DA-424B-9708-F640D03A947A}" srcOrd="0" destOrd="0" presId="urn:microsoft.com/office/officeart/2005/8/layout/vList2"/>
    <dgm:cxn modelId="{24FA58FD-C83C-4E12-A00E-D4F9304D22DC}" srcId="{442F19B2-7772-4AEC-9AC2-640AC3F66DE1}" destId="{70EBED81-975F-4BC4-808B-7D5909DC2A75}" srcOrd="4" destOrd="0" parTransId="{1001FFEF-81CA-4903-B25C-F94C3C212C4D}" sibTransId="{DD4E33BA-F989-4ABF-8229-1F13118209AF}"/>
    <dgm:cxn modelId="{011C798A-661A-4B25-B366-56AC776BAFC7}" type="presParOf" srcId="{80019854-0081-4029-95C6-D53487750981}" destId="{518DBF57-1905-4927-929B-5C2E090DE937}" srcOrd="0" destOrd="0" presId="urn:microsoft.com/office/officeart/2005/8/layout/vList2"/>
    <dgm:cxn modelId="{2DE892E2-F156-4486-8E20-B86D135F3EF4}" type="presParOf" srcId="{80019854-0081-4029-95C6-D53487750981}" destId="{0D3C8841-96A7-4881-AB4B-1EBF1AFCC84D}" srcOrd="1" destOrd="0" presId="urn:microsoft.com/office/officeart/2005/8/layout/vList2"/>
    <dgm:cxn modelId="{E5F985E9-E853-4DD0-A8BA-450324E52032}" type="presParOf" srcId="{80019854-0081-4029-95C6-D53487750981}" destId="{741A7D68-6711-4ADC-A263-892F751F46FB}" srcOrd="2" destOrd="0" presId="urn:microsoft.com/office/officeart/2005/8/layout/vList2"/>
    <dgm:cxn modelId="{00F32973-3B45-4D9B-9360-BA4DEC3AEF81}" type="presParOf" srcId="{80019854-0081-4029-95C6-D53487750981}" destId="{084E87D3-741B-4213-B05A-9DF2329660BF}" srcOrd="3" destOrd="0" presId="urn:microsoft.com/office/officeart/2005/8/layout/vList2"/>
    <dgm:cxn modelId="{FFFE714E-53DF-4878-90BE-4B6405C7ADB5}" type="presParOf" srcId="{80019854-0081-4029-95C6-D53487750981}" destId="{E1D7F094-F2DA-424B-9708-F640D03A947A}" srcOrd="4" destOrd="0" presId="urn:microsoft.com/office/officeart/2005/8/layout/vList2"/>
    <dgm:cxn modelId="{6B00D64A-E4AE-443E-85C9-12D70B367282}" type="presParOf" srcId="{80019854-0081-4029-95C6-D53487750981}" destId="{901567B3-D96D-406B-A86F-EA0BD5550FA0}" srcOrd="5" destOrd="0" presId="urn:microsoft.com/office/officeart/2005/8/layout/vList2"/>
    <dgm:cxn modelId="{071FA2D0-983C-4F33-B616-515C0977351D}" type="presParOf" srcId="{80019854-0081-4029-95C6-D53487750981}" destId="{2CBEAF52-B5C4-4606-8293-AD917F0382C8}" srcOrd="6" destOrd="0" presId="urn:microsoft.com/office/officeart/2005/8/layout/vList2"/>
    <dgm:cxn modelId="{360422A2-6DFB-4F90-8A16-1341A4EDDFFC}" type="presParOf" srcId="{80019854-0081-4029-95C6-D53487750981}" destId="{2D4DA02C-6ECF-420E-8C9C-42F7B783B4DF}" srcOrd="7" destOrd="0" presId="urn:microsoft.com/office/officeart/2005/8/layout/vList2"/>
    <dgm:cxn modelId="{2D580B44-5D57-48A7-B84D-0BCEA16B525C}" type="presParOf" srcId="{80019854-0081-4029-95C6-D53487750981}" destId="{E786985D-F6A6-4FA3-994A-96352247AFCC}" srcOrd="8" destOrd="0" presId="urn:microsoft.com/office/officeart/2005/8/layout/vList2"/>
    <dgm:cxn modelId="{FB778344-8839-44F6-9FE0-2CA87BFE6FB4}" type="presParOf" srcId="{80019854-0081-4029-95C6-D53487750981}" destId="{85F47EBE-122F-4BB2-9F59-027965BC10AE}" srcOrd="9" destOrd="0" presId="urn:microsoft.com/office/officeart/2005/8/layout/vList2"/>
    <dgm:cxn modelId="{B8F5237A-9C1A-4E24-A6F7-F0942D75C6CE}" type="presParOf" srcId="{80019854-0081-4029-95C6-D53487750981}" destId="{A949A6CD-0E9C-4895-BD64-B99F162320E7}" srcOrd="10" destOrd="0" presId="urn:microsoft.com/office/officeart/2005/8/layout/vList2"/>
    <dgm:cxn modelId="{0D868A4C-10AF-406D-A465-3750B216CD9F}" type="presParOf" srcId="{80019854-0081-4029-95C6-D53487750981}" destId="{33441852-A45C-4E3E-ADB4-B7B9516B3BE7}" srcOrd="11" destOrd="0" presId="urn:microsoft.com/office/officeart/2005/8/layout/vList2"/>
    <dgm:cxn modelId="{DDECF1C1-DE58-4991-A41D-A42DE55A3FF3}" type="presParOf" srcId="{80019854-0081-4029-95C6-D53487750981}" destId="{30299A86-2BF5-4F1B-A648-695A659D701D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2F19B2-7772-4AEC-9AC2-640AC3F66DE1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E5691891-4469-4F03-9392-6B906648EC11}">
      <dgm:prSet phldrT="[Tekst]"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 "/>
            </a:rPr>
            <a:t>VR Laboratory </a:t>
          </a:r>
          <a:endParaRPr lang="pl-PL" sz="1600">
            <a:latin typeface="Trenda "/>
          </a:endParaRPr>
        </a:p>
      </dgm:t>
    </dgm:pt>
    <dgm:pt modelId="{AFB54158-9CF5-4FDB-9F57-441F83AAE11A}" type="parTrans" cxnId="{B4DB30A8-BF8A-43FB-93AD-6F2684FA64DF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2E1AE067-61A2-458A-B382-3EB91AC123AD}" type="sibTrans" cxnId="{B4DB30A8-BF8A-43FB-93AD-6F2684FA64DF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99A1DEF6-F0A5-442E-929E-2F343002486F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 "/>
            </a:rPr>
            <a:t>RTV and Media Studies Laboratory </a:t>
          </a:r>
          <a:endParaRPr lang="pl-PL" sz="1600">
            <a:latin typeface="Trenda "/>
          </a:endParaRPr>
        </a:p>
      </dgm:t>
    </dgm:pt>
    <dgm:pt modelId="{2675A000-634B-48AE-8A26-A11A06B55F55}" type="parTrans" cxnId="{6098B8B5-D84D-4DBD-90AF-0E8BB61908E9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13256097-BC3D-4985-8CF6-650459F52407}" type="sibTrans" cxnId="{6098B8B5-D84D-4DBD-90AF-0E8BB61908E9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B3BA8913-9331-484E-AE04-DA56C8B180EB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 "/>
            </a:rPr>
            <a:t>Numerical Methods and Analysis Laboratory </a:t>
          </a:r>
          <a:endParaRPr lang="pl-PL" sz="1600">
            <a:latin typeface="Trenda "/>
          </a:endParaRPr>
        </a:p>
      </dgm:t>
    </dgm:pt>
    <dgm:pt modelId="{5BD05286-B55C-45A9-B9C3-5514F8519A8B}" type="parTrans" cxnId="{016E6769-3D4E-437E-8D2E-AAEA5F2DAC96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6FA8EC93-9656-4531-A48D-74C3F324937D}" type="sibTrans" cxnId="{016E6769-3D4E-437E-8D2E-AAEA5F2DAC96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5984B4FE-E9FB-4D67-8AFE-4A8EF2D5745A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 "/>
            </a:rPr>
            <a:t>Large-Scale Data Processing Laboratory </a:t>
          </a:r>
          <a:endParaRPr lang="pl-PL" sz="1600">
            <a:latin typeface="Trenda "/>
          </a:endParaRPr>
        </a:p>
      </dgm:t>
    </dgm:pt>
    <dgm:pt modelId="{557AC049-8B87-419F-88FE-1497EB58A77C}" type="parTrans" cxnId="{C0F55E87-24C9-4D0B-9395-98478DCF9DD6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05F7A690-0609-4660-89A2-AE038A8140C3}" type="sibTrans" cxnId="{C0F55E87-24C9-4D0B-9395-98478DCF9DD6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C7BBEA17-65CE-4023-AD45-89FFA690D39E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 "/>
            </a:rPr>
            <a:t>Secure Data Storage and Processing Laboratory </a:t>
          </a:r>
          <a:endParaRPr lang="pl-PL" sz="1600">
            <a:latin typeface="Trenda "/>
          </a:endParaRPr>
        </a:p>
      </dgm:t>
    </dgm:pt>
    <dgm:pt modelId="{FF9F9070-D638-4466-B81D-A3491F521029}" type="parTrans" cxnId="{9D4817A9-E27F-4860-80C2-0B27B1AF59F6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6616127F-422E-4917-9991-876F001642BB}" type="sibTrans" cxnId="{9D4817A9-E27F-4860-80C2-0B27B1AF59F6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749366DC-35C6-44A8-8CCA-602D9255D585}">
      <dgm:prSet custT="1"/>
      <dgm:spPr>
        <a:solidFill>
          <a:srgbClr val="163A7D"/>
        </a:solidFill>
      </dgm:spPr>
      <dgm:t>
        <a:bodyPr/>
        <a:lstStyle/>
        <a:p>
          <a:r>
            <a:rPr lang="en-US" sz="1600">
              <a:latin typeface="Trenda "/>
            </a:rPr>
            <a:t>Creative Space Laboratory </a:t>
          </a:r>
          <a:endParaRPr lang="pl-PL" sz="1600">
            <a:latin typeface="Trenda "/>
          </a:endParaRPr>
        </a:p>
      </dgm:t>
    </dgm:pt>
    <dgm:pt modelId="{5B4ED849-78AE-4DDB-B033-09163AB592DA}" type="parTrans" cxnId="{60B4089F-6752-48E6-84F4-7CEF30C4CCE1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9BFC76BF-A03D-40ED-912F-0671A7FE5228}" type="sibTrans" cxnId="{60B4089F-6752-48E6-84F4-7CEF30C4CCE1}">
      <dgm:prSet/>
      <dgm:spPr/>
      <dgm:t>
        <a:bodyPr/>
        <a:lstStyle/>
        <a:p>
          <a:endParaRPr lang="pl-PL" sz="1600">
            <a:latin typeface="Trenda "/>
          </a:endParaRPr>
        </a:p>
      </dgm:t>
    </dgm:pt>
    <dgm:pt modelId="{6C395554-87D3-4F0C-A697-B8006EE0B969}" type="pres">
      <dgm:prSet presAssocID="{442F19B2-7772-4AEC-9AC2-640AC3F66DE1}" presName="linear" presStyleCnt="0">
        <dgm:presLayoutVars>
          <dgm:animLvl val="lvl"/>
          <dgm:resizeHandles val="exact"/>
        </dgm:presLayoutVars>
      </dgm:prSet>
      <dgm:spPr/>
    </dgm:pt>
    <dgm:pt modelId="{9EC5A043-BB4F-4352-819B-FFB9E78FDE3B}" type="pres">
      <dgm:prSet presAssocID="{E5691891-4469-4F03-9392-6B906648EC1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BAAE769-CA32-4EDF-B759-99D5927492B8}" type="pres">
      <dgm:prSet presAssocID="{2E1AE067-61A2-458A-B382-3EB91AC123AD}" presName="spacer" presStyleCnt="0"/>
      <dgm:spPr/>
    </dgm:pt>
    <dgm:pt modelId="{2F47FE31-9FEE-40E5-852F-69BA0DAD6B4B}" type="pres">
      <dgm:prSet presAssocID="{99A1DEF6-F0A5-442E-929E-2F343002486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88229AC-1968-439F-B43E-0155A310E9DE}" type="pres">
      <dgm:prSet presAssocID="{13256097-BC3D-4985-8CF6-650459F52407}" presName="spacer" presStyleCnt="0"/>
      <dgm:spPr/>
    </dgm:pt>
    <dgm:pt modelId="{CDEE5FB5-7158-4887-8E8C-09F1EF68B139}" type="pres">
      <dgm:prSet presAssocID="{B3BA8913-9331-484E-AE04-DA56C8B180E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D554E5F-1887-4FF5-925E-65D64418365B}" type="pres">
      <dgm:prSet presAssocID="{6FA8EC93-9656-4531-A48D-74C3F324937D}" presName="spacer" presStyleCnt="0"/>
      <dgm:spPr/>
    </dgm:pt>
    <dgm:pt modelId="{1B2F7F4A-2418-4DAF-BCB8-3B73D0AAB879}" type="pres">
      <dgm:prSet presAssocID="{5984B4FE-E9FB-4D67-8AFE-4A8EF2D5745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FA179D5-E011-4942-8FA3-72BCC9DCB559}" type="pres">
      <dgm:prSet presAssocID="{05F7A690-0609-4660-89A2-AE038A8140C3}" presName="spacer" presStyleCnt="0"/>
      <dgm:spPr/>
    </dgm:pt>
    <dgm:pt modelId="{FA4ECFEE-9784-42D7-8737-664DD942C23E}" type="pres">
      <dgm:prSet presAssocID="{C7BBEA17-65CE-4023-AD45-89FFA690D39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D2B9A32-A636-42C3-B758-95331CC7E5CE}" type="pres">
      <dgm:prSet presAssocID="{6616127F-422E-4917-9991-876F001642BB}" presName="spacer" presStyleCnt="0"/>
      <dgm:spPr/>
    </dgm:pt>
    <dgm:pt modelId="{7BA5069A-4C31-44A5-B607-6E1F2D03C85A}" type="pres">
      <dgm:prSet presAssocID="{749366DC-35C6-44A8-8CCA-602D9255D585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C6EDD3B-C7ED-4F16-8579-6FB2945B0402}" type="presOf" srcId="{749366DC-35C6-44A8-8CCA-602D9255D585}" destId="{7BA5069A-4C31-44A5-B607-6E1F2D03C85A}" srcOrd="0" destOrd="0" presId="urn:microsoft.com/office/officeart/2005/8/layout/vList2"/>
    <dgm:cxn modelId="{CEDFF648-01D9-4D6D-B9FE-7A880664E365}" type="presOf" srcId="{C7BBEA17-65CE-4023-AD45-89FFA690D39E}" destId="{FA4ECFEE-9784-42D7-8737-664DD942C23E}" srcOrd="0" destOrd="0" presId="urn:microsoft.com/office/officeart/2005/8/layout/vList2"/>
    <dgm:cxn modelId="{016E6769-3D4E-437E-8D2E-AAEA5F2DAC96}" srcId="{442F19B2-7772-4AEC-9AC2-640AC3F66DE1}" destId="{B3BA8913-9331-484E-AE04-DA56C8B180EB}" srcOrd="2" destOrd="0" parTransId="{5BD05286-B55C-45A9-B9C3-5514F8519A8B}" sibTransId="{6FA8EC93-9656-4531-A48D-74C3F324937D}"/>
    <dgm:cxn modelId="{ECE19C59-E79A-4EC8-9401-35998D6FE61A}" type="presOf" srcId="{442F19B2-7772-4AEC-9AC2-640AC3F66DE1}" destId="{6C395554-87D3-4F0C-A697-B8006EE0B969}" srcOrd="0" destOrd="0" presId="urn:microsoft.com/office/officeart/2005/8/layout/vList2"/>
    <dgm:cxn modelId="{637A347F-7D83-402C-AF13-D3013B3AA4BF}" type="presOf" srcId="{5984B4FE-E9FB-4D67-8AFE-4A8EF2D5745A}" destId="{1B2F7F4A-2418-4DAF-BCB8-3B73D0AAB879}" srcOrd="0" destOrd="0" presId="urn:microsoft.com/office/officeart/2005/8/layout/vList2"/>
    <dgm:cxn modelId="{C0F55E87-24C9-4D0B-9395-98478DCF9DD6}" srcId="{442F19B2-7772-4AEC-9AC2-640AC3F66DE1}" destId="{5984B4FE-E9FB-4D67-8AFE-4A8EF2D5745A}" srcOrd="3" destOrd="0" parTransId="{557AC049-8B87-419F-88FE-1497EB58A77C}" sibTransId="{05F7A690-0609-4660-89A2-AE038A8140C3}"/>
    <dgm:cxn modelId="{F6C9B392-6BF9-461F-853A-12EB48F88AD4}" type="presOf" srcId="{E5691891-4469-4F03-9392-6B906648EC11}" destId="{9EC5A043-BB4F-4352-819B-FFB9E78FDE3B}" srcOrd="0" destOrd="0" presId="urn:microsoft.com/office/officeart/2005/8/layout/vList2"/>
    <dgm:cxn modelId="{60B4089F-6752-48E6-84F4-7CEF30C4CCE1}" srcId="{442F19B2-7772-4AEC-9AC2-640AC3F66DE1}" destId="{749366DC-35C6-44A8-8CCA-602D9255D585}" srcOrd="5" destOrd="0" parTransId="{5B4ED849-78AE-4DDB-B033-09163AB592DA}" sibTransId="{9BFC76BF-A03D-40ED-912F-0671A7FE5228}"/>
    <dgm:cxn modelId="{B4DB30A8-BF8A-43FB-93AD-6F2684FA64DF}" srcId="{442F19B2-7772-4AEC-9AC2-640AC3F66DE1}" destId="{E5691891-4469-4F03-9392-6B906648EC11}" srcOrd="0" destOrd="0" parTransId="{AFB54158-9CF5-4FDB-9F57-441F83AAE11A}" sibTransId="{2E1AE067-61A2-458A-B382-3EB91AC123AD}"/>
    <dgm:cxn modelId="{9D4817A9-E27F-4860-80C2-0B27B1AF59F6}" srcId="{442F19B2-7772-4AEC-9AC2-640AC3F66DE1}" destId="{C7BBEA17-65CE-4023-AD45-89FFA690D39E}" srcOrd="4" destOrd="0" parTransId="{FF9F9070-D638-4466-B81D-A3491F521029}" sibTransId="{6616127F-422E-4917-9991-876F001642BB}"/>
    <dgm:cxn modelId="{5DBB23AD-65A4-47C2-9337-A3C0E2FAB11C}" type="presOf" srcId="{99A1DEF6-F0A5-442E-929E-2F343002486F}" destId="{2F47FE31-9FEE-40E5-852F-69BA0DAD6B4B}" srcOrd="0" destOrd="0" presId="urn:microsoft.com/office/officeart/2005/8/layout/vList2"/>
    <dgm:cxn modelId="{6098B8B5-D84D-4DBD-90AF-0E8BB61908E9}" srcId="{442F19B2-7772-4AEC-9AC2-640AC3F66DE1}" destId="{99A1DEF6-F0A5-442E-929E-2F343002486F}" srcOrd="1" destOrd="0" parTransId="{2675A000-634B-48AE-8A26-A11A06B55F55}" sibTransId="{13256097-BC3D-4985-8CF6-650459F52407}"/>
    <dgm:cxn modelId="{204711E5-ADBE-4E1D-BBA0-778507AAD026}" type="presOf" srcId="{B3BA8913-9331-484E-AE04-DA56C8B180EB}" destId="{CDEE5FB5-7158-4887-8E8C-09F1EF68B139}" srcOrd="0" destOrd="0" presId="urn:microsoft.com/office/officeart/2005/8/layout/vList2"/>
    <dgm:cxn modelId="{83448439-2499-4196-8660-4A798A461364}" type="presParOf" srcId="{6C395554-87D3-4F0C-A697-B8006EE0B969}" destId="{9EC5A043-BB4F-4352-819B-FFB9E78FDE3B}" srcOrd="0" destOrd="0" presId="urn:microsoft.com/office/officeart/2005/8/layout/vList2"/>
    <dgm:cxn modelId="{54DF2C40-BBF8-478B-A549-9A07E562466E}" type="presParOf" srcId="{6C395554-87D3-4F0C-A697-B8006EE0B969}" destId="{4BAAE769-CA32-4EDF-B759-99D5927492B8}" srcOrd="1" destOrd="0" presId="urn:microsoft.com/office/officeart/2005/8/layout/vList2"/>
    <dgm:cxn modelId="{ECEE9E0B-CF9E-4391-8653-510BAD67B840}" type="presParOf" srcId="{6C395554-87D3-4F0C-A697-B8006EE0B969}" destId="{2F47FE31-9FEE-40E5-852F-69BA0DAD6B4B}" srcOrd="2" destOrd="0" presId="urn:microsoft.com/office/officeart/2005/8/layout/vList2"/>
    <dgm:cxn modelId="{A877AED2-02F3-422F-AE66-C34E16F5A0F3}" type="presParOf" srcId="{6C395554-87D3-4F0C-A697-B8006EE0B969}" destId="{988229AC-1968-439F-B43E-0155A310E9DE}" srcOrd="3" destOrd="0" presId="urn:microsoft.com/office/officeart/2005/8/layout/vList2"/>
    <dgm:cxn modelId="{57EA6B6E-4FE7-4DBE-B3A1-0D7A112A1034}" type="presParOf" srcId="{6C395554-87D3-4F0C-A697-B8006EE0B969}" destId="{CDEE5FB5-7158-4887-8E8C-09F1EF68B139}" srcOrd="4" destOrd="0" presId="urn:microsoft.com/office/officeart/2005/8/layout/vList2"/>
    <dgm:cxn modelId="{DF2DEF3B-5A20-4CB5-AFD7-DD8850C06C39}" type="presParOf" srcId="{6C395554-87D3-4F0C-A697-B8006EE0B969}" destId="{7D554E5F-1887-4FF5-925E-65D64418365B}" srcOrd="5" destOrd="0" presId="urn:microsoft.com/office/officeart/2005/8/layout/vList2"/>
    <dgm:cxn modelId="{EDBECB9A-CEFB-47D5-9654-94CDBF54DC7D}" type="presParOf" srcId="{6C395554-87D3-4F0C-A697-B8006EE0B969}" destId="{1B2F7F4A-2418-4DAF-BCB8-3B73D0AAB879}" srcOrd="6" destOrd="0" presId="urn:microsoft.com/office/officeart/2005/8/layout/vList2"/>
    <dgm:cxn modelId="{287496C0-478A-4467-B72A-884F07FA6864}" type="presParOf" srcId="{6C395554-87D3-4F0C-A697-B8006EE0B969}" destId="{FFA179D5-E011-4942-8FA3-72BCC9DCB559}" srcOrd="7" destOrd="0" presId="urn:microsoft.com/office/officeart/2005/8/layout/vList2"/>
    <dgm:cxn modelId="{59935DD5-DF70-438C-BE44-DBFEF9FFA2A5}" type="presParOf" srcId="{6C395554-87D3-4F0C-A697-B8006EE0B969}" destId="{FA4ECFEE-9784-42D7-8737-664DD942C23E}" srcOrd="8" destOrd="0" presId="urn:microsoft.com/office/officeart/2005/8/layout/vList2"/>
    <dgm:cxn modelId="{10C01BCB-1A4A-498F-97FE-E28CE5D0D79B}" type="presParOf" srcId="{6C395554-87D3-4F0C-A697-B8006EE0B969}" destId="{8D2B9A32-A636-42C3-B758-95331CC7E5CE}" srcOrd="9" destOrd="0" presId="urn:microsoft.com/office/officeart/2005/8/layout/vList2"/>
    <dgm:cxn modelId="{A9F6A425-1115-4686-942A-3E32673550A5}" type="presParOf" srcId="{6C395554-87D3-4F0C-A697-B8006EE0B969}" destId="{7BA5069A-4C31-44A5-B607-6E1F2D03C85A}" srcOrd="10" destOrd="0" presId="urn:microsoft.com/office/officeart/2005/8/layout/vList2"/>
  </dgm:cxnLst>
  <dgm:bg>
    <a:effectLst>
      <a:outerShdw blurRad="50800" dist="38100" dir="8100000" algn="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5C554-D6F9-4931-AB65-C44039AD69E5}">
      <dsp:nvSpPr>
        <dsp:cNvPr id="0" name=""/>
        <dsp:cNvSpPr/>
      </dsp:nvSpPr>
      <dsp:spPr>
        <a:xfrm>
          <a:off x="0" y="2855"/>
          <a:ext cx="8793968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9F2C0-6009-4943-A6CA-A2CFAA40DD28}">
      <dsp:nvSpPr>
        <dsp:cNvPr id="0" name=""/>
        <dsp:cNvSpPr/>
      </dsp:nvSpPr>
      <dsp:spPr>
        <a:xfrm>
          <a:off x="0" y="2855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BIOLOGY AND ENVIRONMENTAL SCIENCES</a:t>
          </a:r>
        </a:p>
      </dsp:txBody>
      <dsp:txXfrm>
        <a:off x="0" y="2855"/>
        <a:ext cx="8793968" cy="486804"/>
      </dsp:txXfrm>
    </dsp:sp>
    <dsp:sp modelId="{55E606F3-64CE-49FC-B9F0-9E0476FDE309}">
      <dsp:nvSpPr>
        <dsp:cNvPr id="0" name=""/>
        <dsp:cNvSpPr/>
      </dsp:nvSpPr>
      <dsp:spPr>
        <a:xfrm>
          <a:off x="0" y="489659"/>
          <a:ext cx="8793968" cy="0"/>
        </a:xfrm>
        <a:prstGeom prst="line">
          <a:avLst/>
        </a:prstGeom>
        <a:solidFill>
          <a:schemeClr val="accent1">
            <a:shade val="50000"/>
            <a:hueOff val="67082"/>
            <a:satOff val="-1634"/>
            <a:lumOff val="7149"/>
            <a:alphaOff val="0"/>
          </a:schemeClr>
        </a:solidFill>
        <a:ln w="12700" cap="flat" cmpd="sng" algn="ctr">
          <a:solidFill>
            <a:schemeClr val="accent1">
              <a:shade val="50000"/>
              <a:hueOff val="67082"/>
              <a:satOff val="-1634"/>
              <a:lumOff val="71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3AA50-3D99-4B31-8B4B-142333A22354}">
      <dsp:nvSpPr>
        <dsp:cNvPr id="0" name=""/>
        <dsp:cNvSpPr/>
      </dsp:nvSpPr>
      <dsp:spPr>
        <a:xfrm>
          <a:off x="0" y="489659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CHRISTIAN PHILOSOPHY</a:t>
          </a:r>
        </a:p>
      </dsp:txBody>
      <dsp:txXfrm>
        <a:off x="0" y="489659"/>
        <a:ext cx="8793968" cy="486804"/>
      </dsp:txXfrm>
    </dsp:sp>
    <dsp:sp modelId="{5E653A7D-D1A8-427A-A263-6184C591F920}">
      <dsp:nvSpPr>
        <dsp:cNvPr id="0" name=""/>
        <dsp:cNvSpPr/>
      </dsp:nvSpPr>
      <dsp:spPr>
        <a:xfrm>
          <a:off x="0" y="976464"/>
          <a:ext cx="8793968" cy="0"/>
        </a:xfrm>
        <a:prstGeom prst="line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accent1">
              <a:shade val="50000"/>
              <a:hueOff val="134164"/>
              <a:satOff val="-3267"/>
              <a:lumOff val="142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B971DE-928E-4D24-828F-B2300DE5F5AC}">
      <dsp:nvSpPr>
        <dsp:cNvPr id="0" name=""/>
        <dsp:cNvSpPr/>
      </dsp:nvSpPr>
      <dsp:spPr>
        <a:xfrm>
          <a:off x="0" y="976464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MATHEMATICS AND NATURAL SCIENCES. SCHOOL OF EXACT SCIENCES</a:t>
          </a:r>
        </a:p>
      </dsp:txBody>
      <dsp:txXfrm>
        <a:off x="0" y="976464"/>
        <a:ext cx="8793968" cy="486804"/>
      </dsp:txXfrm>
    </dsp:sp>
    <dsp:sp modelId="{28013437-EEAA-4BDB-8521-A89DA6547CF0}">
      <dsp:nvSpPr>
        <dsp:cNvPr id="0" name=""/>
        <dsp:cNvSpPr/>
      </dsp:nvSpPr>
      <dsp:spPr>
        <a:xfrm>
          <a:off x="0" y="1463268"/>
          <a:ext cx="8793968" cy="0"/>
        </a:xfrm>
        <a:prstGeom prst="line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accent1">
              <a:shade val="50000"/>
              <a:hueOff val="201247"/>
              <a:satOff val="-4901"/>
              <a:lumOff val="214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3E5DE-3F18-4758-905E-6D0B9B229891}">
      <dsp:nvSpPr>
        <dsp:cNvPr id="0" name=""/>
        <dsp:cNvSpPr/>
      </dsp:nvSpPr>
      <dsp:spPr>
        <a:xfrm>
          <a:off x="0" y="1463268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MEDICAL SCIENCES. COLLEGIUM MEDICUM</a:t>
          </a:r>
        </a:p>
      </dsp:txBody>
      <dsp:txXfrm>
        <a:off x="0" y="1463268"/>
        <a:ext cx="8793968" cy="486804"/>
      </dsp:txXfrm>
    </dsp:sp>
    <dsp:sp modelId="{176B10C9-47A2-4F6E-BE5F-5A9BEA8D1A73}">
      <dsp:nvSpPr>
        <dsp:cNvPr id="0" name=""/>
        <dsp:cNvSpPr/>
      </dsp:nvSpPr>
      <dsp:spPr>
        <a:xfrm>
          <a:off x="0" y="1950073"/>
          <a:ext cx="8793968" cy="0"/>
        </a:xfrm>
        <a:prstGeom prst="line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11082-76FC-441E-A6D2-33D26B02DC7E}">
      <dsp:nvSpPr>
        <dsp:cNvPr id="0" name=""/>
        <dsp:cNvSpPr/>
      </dsp:nvSpPr>
      <dsp:spPr>
        <a:xfrm>
          <a:off x="0" y="1950073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HISTORY</a:t>
          </a:r>
        </a:p>
      </dsp:txBody>
      <dsp:txXfrm>
        <a:off x="0" y="1950073"/>
        <a:ext cx="8793968" cy="486804"/>
      </dsp:txXfrm>
    </dsp:sp>
    <dsp:sp modelId="{F23028F1-FFF6-4CAB-A293-B48069E10203}">
      <dsp:nvSpPr>
        <dsp:cNvPr id="0" name=""/>
        <dsp:cNvSpPr/>
      </dsp:nvSpPr>
      <dsp:spPr>
        <a:xfrm>
          <a:off x="0" y="2482145"/>
          <a:ext cx="8793968" cy="0"/>
        </a:xfrm>
        <a:prstGeom prst="line">
          <a:avLst/>
        </a:prstGeom>
        <a:solidFill>
          <a:schemeClr val="accent1">
            <a:shade val="50000"/>
            <a:hueOff val="335411"/>
            <a:satOff val="-8168"/>
            <a:lumOff val="35747"/>
            <a:alphaOff val="0"/>
          </a:schemeClr>
        </a:solidFill>
        <a:ln w="12700" cap="flat" cmpd="sng" algn="ctr">
          <a:solidFill>
            <a:schemeClr val="accent1">
              <a:shade val="50000"/>
              <a:hueOff val="335411"/>
              <a:satOff val="-8168"/>
              <a:lumOff val="357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962C6-4C97-4CC6-A96F-774BCC58D323}">
      <dsp:nvSpPr>
        <dsp:cNvPr id="0" name=""/>
        <dsp:cNvSpPr/>
      </dsp:nvSpPr>
      <dsp:spPr>
        <a:xfrm>
          <a:off x="0" y="2436877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HUMANITIES</a:t>
          </a:r>
        </a:p>
      </dsp:txBody>
      <dsp:txXfrm>
        <a:off x="0" y="2436877"/>
        <a:ext cx="8793968" cy="486804"/>
      </dsp:txXfrm>
    </dsp:sp>
    <dsp:sp modelId="{4D086B83-47B7-4910-A2FF-0754CC6A2FA4}">
      <dsp:nvSpPr>
        <dsp:cNvPr id="0" name=""/>
        <dsp:cNvSpPr/>
      </dsp:nvSpPr>
      <dsp:spPr>
        <a:xfrm>
          <a:off x="0" y="2923682"/>
          <a:ext cx="8793968" cy="0"/>
        </a:xfrm>
        <a:prstGeom prst="line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accent1">
              <a:shade val="50000"/>
              <a:hueOff val="402493"/>
              <a:satOff val="-9802"/>
              <a:lumOff val="428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1E498-B2BC-4C6D-A455-0B36DE93D654}">
      <dsp:nvSpPr>
        <dsp:cNvPr id="0" name=""/>
        <dsp:cNvSpPr/>
      </dsp:nvSpPr>
      <dsp:spPr>
        <a:xfrm>
          <a:off x="0" y="2923682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EDUCATION</a:t>
          </a:r>
        </a:p>
      </dsp:txBody>
      <dsp:txXfrm>
        <a:off x="0" y="2923682"/>
        <a:ext cx="8793968" cy="486804"/>
      </dsp:txXfrm>
    </dsp:sp>
    <dsp:sp modelId="{74A87049-4214-4EE1-BFCD-95985D02E7CB}">
      <dsp:nvSpPr>
        <dsp:cNvPr id="0" name=""/>
        <dsp:cNvSpPr/>
      </dsp:nvSpPr>
      <dsp:spPr>
        <a:xfrm>
          <a:off x="0" y="3410486"/>
          <a:ext cx="8793968" cy="0"/>
        </a:xfrm>
        <a:prstGeom prst="line">
          <a:avLst/>
        </a:prstGeom>
        <a:solidFill>
          <a:schemeClr val="accent1">
            <a:shade val="50000"/>
            <a:hueOff val="335411"/>
            <a:satOff val="-8168"/>
            <a:lumOff val="35747"/>
            <a:alphaOff val="0"/>
          </a:schemeClr>
        </a:solidFill>
        <a:ln w="12700" cap="flat" cmpd="sng" algn="ctr">
          <a:solidFill>
            <a:schemeClr val="accent1">
              <a:shade val="50000"/>
              <a:hueOff val="335411"/>
              <a:satOff val="-8168"/>
              <a:lumOff val="357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8727D-3857-45DF-AD41-6C9DC81840CD}">
      <dsp:nvSpPr>
        <dsp:cNvPr id="0" name=""/>
        <dsp:cNvSpPr/>
      </dsp:nvSpPr>
      <dsp:spPr>
        <a:xfrm>
          <a:off x="0" y="3410486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LAW AND ADMINISTRATION</a:t>
          </a:r>
        </a:p>
      </dsp:txBody>
      <dsp:txXfrm>
        <a:off x="0" y="3410486"/>
        <a:ext cx="8793968" cy="486804"/>
      </dsp:txXfrm>
    </dsp:sp>
    <dsp:sp modelId="{77243971-320A-482D-A171-635BBABD15E8}">
      <dsp:nvSpPr>
        <dsp:cNvPr id="0" name=""/>
        <dsp:cNvSpPr/>
      </dsp:nvSpPr>
      <dsp:spPr>
        <a:xfrm>
          <a:off x="0" y="3897290"/>
          <a:ext cx="8793968" cy="0"/>
        </a:xfrm>
        <a:prstGeom prst="line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DD3D4-59AB-43AB-9F52-843D1F8128F3}">
      <dsp:nvSpPr>
        <dsp:cNvPr id="0" name=""/>
        <dsp:cNvSpPr/>
      </dsp:nvSpPr>
      <dsp:spPr>
        <a:xfrm>
          <a:off x="0" y="3897290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CANON LAW</a:t>
          </a:r>
        </a:p>
      </dsp:txBody>
      <dsp:txXfrm>
        <a:off x="0" y="3897290"/>
        <a:ext cx="8793968" cy="486804"/>
      </dsp:txXfrm>
    </dsp:sp>
    <dsp:sp modelId="{A16BAF6D-E66D-4860-87E3-CF7674094135}">
      <dsp:nvSpPr>
        <dsp:cNvPr id="0" name=""/>
        <dsp:cNvSpPr/>
      </dsp:nvSpPr>
      <dsp:spPr>
        <a:xfrm>
          <a:off x="0" y="4384095"/>
          <a:ext cx="8793968" cy="0"/>
        </a:xfrm>
        <a:prstGeom prst="line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accent1">
              <a:shade val="50000"/>
              <a:hueOff val="201247"/>
              <a:satOff val="-4901"/>
              <a:lumOff val="214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681D3-BE60-4258-A195-424EC5FC45FC}">
      <dsp:nvSpPr>
        <dsp:cNvPr id="0" name=""/>
        <dsp:cNvSpPr/>
      </dsp:nvSpPr>
      <dsp:spPr>
        <a:xfrm>
          <a:off x="0" y="4384095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SOCIAL AND ECONOMIC SCIENCES</a:t>
          </a:r>
        </a:p>
      </dsp:txBody>
      <dsp:txXfrm>
        <a:off x="0" y="4384095"/>
        <a:ext cx="8793968" cy="486804"/>
      </dsp:txXfrm>
    </dsp:sp>
    <dsp:sp modelId="{4F51F509-65A5-4BA6-ADEF-84F9AE33DC80}">
      <dsp:nvSpPr>
        <dsp:cNvPr id="0" name=""/>
        <dsp:cNvSpPr/>
      </dsp:nvSpPr>
      <dsp:spPr>
        <a:xfrm>
          <a:off x="0" y="4870899"/>
          <a:ext cx="8793968" cy="0"/>
        </a:xfrm>
        <a:prstGeom prst="line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accent1">
              <a:shade val="50000"/>
              <a:hueOff val="134164"/>
              <a:satOff val="-3267"/>
              <a:lumOff val="142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840997-DB3D-426A-9A0C-7525F2D552BA}">
      <dsp:nvSpPr>
        <dsp:cNvPr id="0" name=""/>
        <dsp:cNvSpPr/>
      </dsp:nvSpPr>
      <dsp:spPr>
        <a:xfrm>
          <a:off x="0" y="4870899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FAMILY STUDIES</a:t>
          </a:r>
        </a:p>
      </dsp:txBody>
      <dsp:txXfrm>
        <a:off x="0" y="4870899"/>
        <a:ext cx="8793968" cy="486804"/>
      </dsp:txXfrm>
    </dsp:sp>
    <dsp:sp modelId="{EF7CE6AC-3E69-4364-96A0-7D88B20DFFCA}">
      <dsp:nvSpPr>
        <dsp:cNvPr id="0" name=""/>
        <dsp:cNvSpPr/>
      </dsp:nvSpPr>
      <dsp:spPr>
        <a:xfrm>
          <a:off x="0" y="5357704"/>
          <a:ext cx="8793968" cy="0"/>
        </a:xfrm>
        <a:prstGeom prst="line">
          <a:avLst/>
        </a:prstGeom>
        <a:solidFill>
          <a:schemeClr val="accent1">
            <a:shade val="50000"/>
            <a:hueOff val="67082"/>
            <a:satOff val="-1634"/>
            <a:lumOff val="7149"/>
            <a:alphaOff val="0"/>
          </a:schemeClr>
        </a:solidFill>
        <a:ln w="12700" cap="flat" cmpd="sng" algn="ctr">
          <a:solidFill>
            <a:schemeClr val="accent1">
              <a:shade val="50000"/>
              <a:hueOff val="67082"/>
              <a:satOff val="-1634"/>
              <a:lumOff val="71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51303A-DC14-469D-9436-24877BECFA69}">
      <dsp:nvSpPr>
        <dsp:cNvPr id="0" name=""/>
        <dsp:cNvSpPr/>
      </dsp:nvSpPr>
      <dsp:spPr>
        <a:xfrm>
          <a:off x="0" y="5357704"/>
          <a:ext cx="8793968" cy="486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spc="100" baseline="0">
              <a:latin typeface="Trenda" panose="00000500000000000000" pitchFamily="50" charset="-18"/>
            </a:rPr>
            <a:t>FACULTY OF THEOLOGY</a:t>
          </a:r>
        </a:p>
      </dsp:txBody>
      <dsp:txXfrm>
        <a:off x="0" y="5357704"/>
        <a:ext cx="8793968" cy="4868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2A464B-1F4F-4604-8928-5B382D9D9F9A}">
      <dsp:nvSpPr>
        <dsp:cNvPr id="0" name=""/>
        <dsp:cNvSpPr/>
      </dsp:nvSpPr>
      <dsp:spPr>
        <a:xfrm>
          <a:off x="2791" y="303453"/>
          <a:ext cx="2214802" cy="1328881"/>
        </a:xfrm>
        <a:prstGeom prst="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effectLst/>
            </a:rPr>
            <a:t>Erasmus+</a:t>
          </a:r>
          <a:endParaRPr lang="en-US" sz="2000" kern="1200">
            <a:effectLst/>
          </a:endParaRPr>
        </a:p>
      </dsp:txBody>
      <dsp:txXfrm>
        <a:off x="2791" y="303453"/>
        <a:ext cx="2214802" cy="1328881"/>
      </dsp:txXfrm>
    </dsp:sp>
    <dsp:sp modelId="{A7B386A0-426A-4918-980B-15543F69598D}">
      <dsp:nvSpPr>
        <dsp:cNvPr id="0" name=""/>
        <dsp:cNvSpPr/>
      </dsp:nvSpPr>
      <dsp:spPr>
        <a:xfrm>
          <a:off x="2439074" y="303453"/>
          <a:ext cx="2214802" cy="1328881"/>
        </a:xfrm>
        <a:prstGeom prst="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effectLst/>
            </a:rPr>
            <a:t>CEEPUS</a:t>
          </a:r>
          <a:endParaRPr lang="en-US" sz="2000" kern="1200">
            <a:effectLst/>
          </a:endParaRPr>
        </a:p>
      </dsp:txBody>
      <dsp:txXfrm>
        <a:off x="2439074" y="303453"/>
        <a:ext cx="2214802" cy="1328881"/>
      </dsp:txXfrm>
    </dsp:sp>
    <dsp:sp modelId="{0D4DF680-0ADE-4BE6-AD2C-9D2C0A801DCE}">
      <dsp:nvSpPr>
        <dsp:cNvPr id="0" name=""/>
        <dsp:cNvSpPr/>
      </dsp:nvSpPr>
      <dsp:spPr>
        <a:xfrm>
          <a:off x="4875357" y="303453"/>
          <a:ext cx="2214802" cy="1328881"/>
        </a:xfrm>
        <a:prstGeom prst="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effectLst/>
            </a:rPr>
            <a:t>DAAD</a:t>
          </a:r>
          <a:endParaRPr lang="en-US" sz="2000" kern="1200">
            <a:effectLst/>
          </a:endParaRPr>
        </a:p>
      </dsp:txBody>
      <dsp:txXfrm>
        <a:off x="4875357" y="303453"/>
        <a:ext cx="2214802" cy="1328881"/>
      </dsp:txXfrm>
    </dsp:sp>
    <dsp:sp modelId="{B3E5A2C2-7C4B-4207-A860-49D5C779198A}">
      <dsp:nvSpPr>
        <dsp:cNvPr id="0" name=""/>
        <dsp:cNvSpPr/>
      </dsp:nvSpPr>
      <dsp:spPr>
        <a:xfrm>
          <a:off x="7311639" y="303453"/>
          <a:ext cx="2214802" cy="1328881"/>
        </a:xfrm>
        <a:prstGeom prst="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err="1">
              <a:effectLst/>
            </a:rPr>
            <a:t>Visegrad</a:t>
          </a:r>
          <a:r>
            <a:rPr lang="pl-PL" sz="2000" kern="1200">
              <a:effectLst/>
            </a:rPr>
            <a:t> Fund</a:t>
          </a:r>
          <a:endParaRPr lang="en-US" sz="2000" kern="1200">
            <a:effectLst/>
          </a:endParaRPr>
        </a:p>
      </dsp:txBody>
      <dsp:txXfrm>
        <a:off x="7311639" y="303453"/>
        <a:ext cx="2214802" cy="1328881"/>
      </dsp:txXfrm>
    </dsp:sp>
    <dsp:sp modelId="{C05D278C-E921-49F8-8AA0-B115AF0F9A2A}">
      <dsp:nvSpPr>
        <dsp:cNvPr id="0" name=""/>
        <dsp:cNvSpPr/>
      </dsp:nvSpPr>
      <dsp:spPr>
        <a:xfrm>
          <a:off x="2791" y="1853815"/>
          <a:ext cx="2214802" cy="1328881"/>
        </a:xfrm>
        <a:prstGeom prst="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effectLst/>
            </a:rPr>
            <a:t>Fulbright</a:t>
          </a:r>
          <a:endParaRPr lang="en-US" sz="2000" kern="1200">
            <a:effectLst/>
          </a:endParaRPr>
        </a:p>
      </dsp:txBody>
      <dsp:txXfrm>
        <a:off x="2791" y="1853815"/>
        <a:ext cx="2214802" cy="1328881"/>
      </dsp:txXfrm>
    </dsp:sp>
    <dsp:sp modelId="{DB47C167-977C-4520-A498-52824EDA7768}">
      <dsp:nvSpPr>
        <dsp:cNvPr id="0" name=""/>
        <dsp:cNvSpPr/>
      </dsp:nvSpPr>
      <dsp:spPr>
        <a:xfrm>
          <a:off x="2439074" y="1853815"/>
          <a:ext cx="2214802" cy="1328881"/>
        </a:xfrm>
        <a:prstGeom prst="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effectLst/>
            </a:rPr>
            <a:t>Fulbright-Schuman</a:t>
          </a:r>
          <a:endParaRPr lang="en-US" sz="2000" kern="1200">
            <a:effectLst/>
          </a:endParaRPr>
        </a:p>
      </dsp:txBody>
      <dsp:txXfrm>
        <a:off x="2439074" y="1853815"/>
        <a:ext cx="2214802" cy="1328881"/>
      </dsp:txXfrm>
    </dsp:sp>
    <dsp:sp modelId="{DE89CE6E-1D2C-46B3-B87D-5F4F14201BEA}">
      <dsp:nvSpPr>
        <dsp:cNvPr id="0" name=""/>
        <dsp:cNvSpPr/>
      </dsp:nvSpPr>
      <dsp:spPr>
        <a:xfrm>
          <a:off x="4875357" y="1853815"/>
          <a:ext cx="2214802" cy="1328881"/>
        </a:xfrm>
        <a:prstGeom prst="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effectLst/>
            </a:rPr>
            <a:t>The Kościuszko Foundation Grants</a:t>
          </a:r>
          <a:endParaRPr lang="en-US" sz="2000" kern="1200">
            <a:effectLst/>
          </a:endParaRPr>
        </a:p>
      </dsp:txBody>
      <dsp:txXfrm>
        <a:off x="4875357" y="1853815"/>
        <a:ext cx="2214802" cy="1328881"/>
      </dsp:txXfrm>
    </dsp:sp>
    <dsp:sp modelId="{1313B43C-2005-4A06-828E-B8B3419C10EE}">
      <dsp:nvSpPr>
        <dsp:cNvPr id="0" name=""/>
        <dsp:cNvSpPr/>
      </dsp:nvSpPr>
      <dsp:spPr>
        <a:xfrm>
          <a:off x="7311639" y="1853815"/>
          <a:ext cx="2214802" cy="1328881"/>
        </a:xfrm>
        <a:prstGeom prst="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effectLst/>
            </a:rPr>
            <a:t>Józef Tischner </a:t>
          </a:r>
          <a:r>
            <a:rPr lang="pl-PL" sz="2000" kern="1200" err="1">
              <a:effectLst/>
            </a:rPr>
            <a:t>Fellowship</a:t>
          </a:r>
          <a:r>
            <a:rPr lang="pl-PL" sz="2000" kern="1200">
              <a:effectLst/>
            </a:rPr>
            <a:t> for Polish and Polish-American </a:t>
          </a:r>
          <a:r>
            <a:rPr lang="pl-PL" sz="2000" kern="1200" err="1">
              <a:effectLst/>
            </a:rPr>
            <a:t>Scholars</a:t>
          </a:r>
          <a:endParaRPr lang="en-US" sz="2000" kern="1200">
            <a:effectLst/>
          </a:endParaRPr>
        </a:p>
      </dsp:txBody>
      <dsp:txXfrm>
        <a:off x="7311639" y="1853815"/>
        <a:ext cx="2214802" cy="13288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DBF57-1905-4927-929B-5C2E090DE937}">
      <dsp:nvSpPr>
        <dsp:cNvPr id="0" name=""/>
        <dsp:cNvSpPr/>
      </dsp:nvSpPr>
      <dsp:spPr>
        <a:xfrm>
          <a:off x="0" y="39573"/>
          <a:ext cx="6738735" cy="673920"/>
        </a:xfrm>
        <a:prstGeom prst="round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" panose="00000500000000000000" pitchFamily="50" charset="-18"/>
            </a:rPr>
            <a:t>•</a:t>
          </a:r>
          <a:r>
            <a:rPr lang="pl-PL" sz="1600" kern="1200">
              <a:latin typeface="Trenda" panose="00000500000000000000" pitchFamily="50" charset="-18"/>
            </a:rPr>
            <a:t> </a:t>
          </a:r>
          <a:r>
            <a:rPr lang="en-US" sz="1600" kern="1200">
              <a:latin typeface="Trenda" panose="00000500000000000000" pitchFamily="50" charset="-18"/>
            </a:rPr>
            <a:t>3D Printing Laboratory </a:t>
          </a:r>
          <a:endParaRPr lang="pl-PL" sz="1600" kern="1200">
            <a:latin typeface="Trenda" panose="00000500000000000000" pitchFamily="50" charset="-18"/>
          </a:endParaRPr>
        </a:p>
      </dsp:txBody>
      <dsp:txXfrm>
        <a:off x="32898" y="72471"/>
        <a:ext cx="6672939" cy="608124"/>
      </dsp:txXfrm>
    </dsp:sp>
    <dsp:sp modelId="{741A7D68-6711-4ADC-A263-892F751F46FB}">
      <dsp:nvSpPr>
        <dsp:cNvPr id="0" name=""/>
        <dsp:cNvSpPr/>
      </dsp:nvSpPr>
      <dsp:spPr>
        <a:xfrm>
          <a:off x="0" y="817173"/>
          <a:ext cx="6738735" cy="673920"/>
        </a:xfrm>
        <a:prstGeom prst="round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" panose="00000500000000000000" pitchFamily="50" charset="-18"/>
            </a:rPr>
            <a:t>• Geoinformation Research Laboratory </a:t>
          </a:r>
          <a:endParaRPr lang="pl-PL" sz="1600" kern="1200">
            <a:latin typeface="Trenda" panose="00000500000000000000" pitchFamily="50" charset="-18"/>
          </a:endParaRPr>
        </a:p>
      </dsp:txBody>
      <dsp:txXfrm>
        <a:off x="32898" y="850071"/>
        <a:ext cx="6672939" cy="608124"/>
      </dsp:txXfrm>
    </dsp:sp>
    <dsp:sp modelId="{E1D7F094-F2DA-424B-9708-F640D03A947A}">
      <dsp:nvSpPr>
        <dsp:cNvPr id="0" name=""/>
        <dsp:cNvSpPr/>
      </dsp:nvSpPr>
      <dsp:spPr>
        <a:xfrm>
          <a:off x="0" y="1594773"/>
          <a:ext cx="6738735" cy="673920"/>
        </a:xfrm>
        <a:prstGeom prst="round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" panose="00000500000000000000" pitchFamily="50" charset="-18"/>
            </a:rPr>
            <a:t>• Measurement and Environmental Research Laboratory </a:t>
          </a:r>
          <a:endParaRPr lang="pl-PL" sz="1600" kern="1200">
            <a:latin typeface="Trenda" panose="00000500000000000000" pitchFamily="50" charset="-18"/>
          </a:endParaRPr>
        </a:p>
      </dsp:txBody>
      <dsp:txXfrm>
        <a:off x="32898" y="1627671"/>
        <a:ext cx="6672939" cy="608124"/>
      </dsp:txXfrm>
    </dsp:sp>
    <dsp:sp modelId="{2CBEAF52-B5C4-4606-8293-AD917F0382C8}">
      <dsp:nvSpPr>
        <dsp:cNvPr id="0" name=""/>
        <dsp:cNvSpPr/>
      </dsp:nvSpPr>
      <dsp:spPr>
        <a:xfrm>
          <a:off x="0" y="2372373"/>
          <a:ext cx="6738735" cy="673920"/>
        </a:xfrm>
        <a:prstGeom prst="round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" panose="00000500000000000000" pitchFamily="50" charset="-18"/>
            </a:rPr>
            <a:t>• Cybersecurity Laboratory </a:t>
          </a:r>
          <a:endParaRPr lang="pl-PL" sz="1600" kern="1200">
            <a:latin typeface="Trenda" panose="00000500000000000000" pitchFamily="50" charset="-18"/>
          </a:endParaRPr>
        </a:p>
      </dsp:txBody>
      <dsp:txXfrm>
        <a:off x="32898" y="2405271"/>
        <a:ext cx="6672939" cy="608124"/>
      </dsp:txXfrm>
    </dsp:sp>
    <dsp:sp modelId="{E786985D-F6A6-4FA3-994A-96352247AFCC}">
      <dsp:nvSpPr>
        <dsp:cNvPr id="0" name=""/>
        <dsp:cNvSpPr/>
      </dsp:nvSpPr>
      <dsp:spPr>
        <a:xfrm>
          <a:off x="0" y="3149973"/>
          <a:ext cx="6738735" cy="673920"/>
        </a:xfrm>
        <a:prstGeom prst="round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" panose="00000500000000000000" pitchFamily="50" charset="-18"/>
            </a:rPr>
            <a:t>• Communications Systems Laboratory </a:t>
          </a:r>
          <a:endParaRPr lang="pl-PL" sz="1600" kern="1200">
            <a:latin typeface="Trenda" panose="00000500000000000000" pitchFamily="50" charset="-18"/>
          </a:endParaRPr>
        </a:p>
      </dsp:txBody>
      <dsp:txXfrm>
        <a:off x="32898" y="3182871"/>
        <a:ext cx="6672939" cy="608124"/>
      </dsp:txXfrm>
    </dsp:sp>
    <dsp:sp modelId="{A949A6CD-0E9C-4895-BD64-B99F162320E7}">
      <dsp:nvSpPr>
        <dsp:cNvPr id="0" name=""/>
        <dsp:cNvSpPr/>
      </dsp:nvSpPr>
      <dsp:spPr>
        <a:xfrm>
          <a:off x="0" y="3927573"/>
          <a:ext cx="6738735" cy="673920"/>
        </a:xfrm>
        <a:prstGeom prst="round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" panose="00000500000000000000" pitchFamily="50" charset="-18"/>
            </a:rPr>
            <a:t>• Time-Critical Processing Laboratory </a:t>
          </a:r>
          <a:endParaRPr lang="pl-PL" sz="1600" kern="1200">
            <a:latin typeface="Trenda" panose="00000500000000000000" pitchFamily="50" charset="-18"/>
          </a:endParaRPr>
        </a:p>
      </dsp:txBody>
      <dsp:txXfrm>
        <a:off x="32898" y="3960471"/>
        <a:ext cx="6672939" cy="608124"/>
      </dsp:txXfrm>
    </dsp:sp>
    <dsp:sp modelId="{30299A86-2BF5-4F1B-A648-695A659D701D}">
      <dsp:nvSpPr>
        <dsp:cNvPr id="0" name=""/>
        <dsp:cNvSpPr/>
      </dsp:nvSpPr>
      <dsp:spPr>
        <a:xfrm>
          <a:off x="0" y="4705173"/>
          <a:ext cx="6738735" cy="673920"/>
        </a:xfrm>
        <a:prstGeom prst="roundRect">
          <a:avLst/>
        </a:prstGeom>
        <a:solidFill>
          <a:srgbClr val="163A7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" panose="00000500000000000000" pitchFamily="50" charset="-18"/>
            </a:rPr>
            <a:t>• Spherical Simulator and Visual Simulation Laboratory </a:t>
          </a:r>
          <a:endParaRPr lang="pl-PL" sz="1600" kern="1200">
            <a:latin typeface="Trenda" panose="00000500000000000000" pitchFamily="50" charset="-18"/>
          </a:endParaRPr>
        </a:p>
      </dsp:txBody>
      <dsp:txXfrm>
        <a:off x="32898" y="4738071"/>
        <a:ext cx="6672939" cy="6081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5A043-BB4F-4352-819B-FFB9E78FDE3B}">
      <dsp:nvSpPr>
        <dsp:cNvPr id="0" name=""/>
        <dsp:cNvSpPr/>
      </dsp:nvSpPr>
      <dsp:spPr>
        <a:xfrm>
          <a:off x="0" y="8419"/>
          <a:ext cx="7207327" cy="767520"/>
        </a:xfrm>
        <a:prstGeom prst="roundRect">
          <a:avLst/>
        </a:prstGeom>
        <a:solidFill>
          <a:srgbClr val="163A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 "/>
            </a:rPr>
            <a:t>VR Laboratory </a:t>
          </a:r>
          <a:endParaRPr lang="pl-PL" sz="1600" kern="1200">
            <a:latin typeface="Trenda "/>
          </a:endParaRPr>
        </a:p>
      </dsp:txBody>
      <dsp:txXfrm>
        <a:off x="37467" y="45886"/>
        <a:ext cx="7132393" cy="692586"/>
      </dsp:txXfrm>
    </dsp:sp>
    <dsp:sp modelId="{2F47FE31-9FEE-40E5-852F-69BA0DAD6B4B}">
      <dsp:nvSpPr>
        <dsp:cNvPr id="0" name=""/>
        <dsp:cNvSpPr/>
      </dsp:nvSpPr>
      <dsp:spPr>
        <a:xfrm>
          <a:off x="0" y="894019"/>
          <a:ext cx="7207327" cy="767520"/>
        </a:xfrm>
        <a:prstGeom prst="roundRect">
          <a:avLst/>
        </a:prstGeom>
        <a:solidFill>
          <a:srgbClr val="163A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 "/>
            </a:rPr>
            <a:t>RTV and Media Studies Laboratory </a:t>
          </a:r>
          <a:endParaRPr lang="pl-PL" sz="1600" kern="1200">
            <a:latin typeface="Trenda "/>
          </a:endParaRPr>
        </a:p>
      </dsp:txBody>
      <dsp:txXfrm>
        <a:off x="37467" y="931486"/>
        <a:ext cx="7132393" cy="692586"/>
      </dsp:txXfrm>
    </dsp:sp>
    <dsp:sp modelId="{CDEE5FB5-7158-4887-8E8C-09F1EF68B139}">
      <dsp:nvSpPr>
        <dsp:cNvPr id="0" name=""/>
        <dsp:cNvSpPr/>
      </dsp:nvSpPr>
      <dsp:spPr>
        <a:xfrm>
          <a:off x="0" y="1779619"/>
          <a:ext cx="7207327" cy="767520"/>
        </a:xfrm>
        <a:prstGeom prst="roundRect">
          <a:avLst/>
        </a:prstGeom>
        <a:solidFill>
          <a:srgbClr val="163A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 "/>
            </a:rPr>
            <a:t>Numerical Methods and Analysis Laboratory </a:t>
          </a:r>
          <a:endParaRPr lang="pl-PL" sz="1600" kern="1200">
            <a:latin typeface="Trenda "/>
          </a:endParaRPr>
        </a:p>
      </dsp:txBody>
      <dsp:txXfrm>
        <a:off x="37467" y="1817086"/>
        <a:ext cx="7132393" cy="692586"/>
      </dsp:txXfrm>
    </dsp:sp>
    <dsp:sp modelId="{1B2F7F4A-2418-4DAF-BCB8-3B73D0AAB879}">
      <dsp:nvSpPr>
        <dsp:cNvPr id="0" name=""/>
        <dsp:cNvSpPr/>
      </dsp:nvSpPr>
      <dsp:spPr>
        <a:xfrm>
          <a:off x="0" y="2665219"/>
          <a:ext cx="7207327" cy="767520"/>
        </a:xfrm>
        <a:prstGeom prst="roundRect">
          <a:avLst/>
        </a:prstGeom>
        <a:solidFill>
          <a:srgbClr val="163A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 "/>
            </a:rPr>
            <a:t>Large-Scale Data Processing Laboratory </a:t>
          </a:r>
          <a:endParaRPr lang="pl-PL" sz="1600" kern="1200">
            <a:latin typeface="Trenda "/>
          </a:endParaRPr>
        </a:p>
      </dsp:txBody>
      <dsp:txXfrm>
        <a:off x="37467" y="2702686"/>
        <a:ext cx="7132393" cy="692586"/>
      </dsp:txXfrm>
    </dsp:sp>
    <dsp:sp modelId="{FA4ECFEE-9784-42D7-8737-664DD942C23E}">
      <dsp:nvSpPr>
        <dsp:cNvPr id="0" name=""/>
        <dsp:cNvSpPr/>
      </dsp:nvSpPr>
      <dsp:spPr>
        <a:xfrm>
          <a:off x="0" y="3550819"/>
          <a:ext cx="7207327" cy="767520"/>
        </a:xfrm>
        <a:prstGeom prst="roundRect">
          <a:avLst/>
        </a:prstGeom>
        <a:solidFill>
          <a:srgbClr val="163A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 "/>
            </a:rPr>
            <a:t>Secure Data Storage and Processing Laboratory </a:t>
          </a:r>
          <a:endParaRPr lang="pl-PL" sz="1600" kern="1200">
            <a:latin typeface="Trenda "/>
          </a:endParaRPr>
        </a:p>
      </dsp:txBody>
      <dsp:txXfrm>
        <a:off x="37467" y="3588286"/>
        <a:ext cx="7132393" cy="692586"/>
      </dsp:txXfrm>
    </dsp:sp>
    <dsp:sp modelId="{7BA5069A-4C31-44A5-B607-6E1F2D03C85A}">
      <dsp:nvSpPr>
        <dsp:cNvPr id="0" name=""/>
        <dsp:cNvSpPr/>
      </dsp:nvSpPr>
      <dsp:spPr>
        <a:xfrm>
          <a:off x="0" y="4436419"/>
          <a:ext cx="7207327" cy="767520"/>
        </a:xfrm>
        <a:prstGeom prst="roundRect">
          <a:avLst/>
        </a:prstGeom>
        <a:solidFill>
          <a:srgbClr val="163A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renda "/>
            </a:rPr>
            <a:t>Creative Space Laboratory </a:t>
          </a:r>
          <a:endParaRPr lang="pl-PL" sz="1600" kern="1200">
            <a:latin typeface="Trenda "/>
          </a:endParaRPr>
        </a:p>
      </dsp:txBody>
      <dsp:txXfrm>
        <a:off x="37467" y="4473886"/>
        <a:ext cx="7132393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2B899-64A2-402C-9ABF-0D03E0872B49}" type="datetimeFigureOut">
              <a:rPr lang="pl-PL" smtClean="0"/>
              <a:t>2025-07-23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1632E-67CC-4688-BA3F-9E6F5E0D5A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44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0ED91F-5F3F-4625-A3C5-8439A2C1E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C17D3A1-00BF-4FFA-B9C1-1C1030896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CC3764D-9E5C-4C7A-8D45-A83B34E0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2025-07-23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D2B363-BD1F-49AD-821F-B479596D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BC8D388-7830-4490-940E-E39D6F93B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03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801C86-7978-45BF-8688-F68808B3A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451FB98-C351-4222-AD18-59FEC7CFA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400495-242E-4D29-859F-C45573230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2025-07-23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EA186A-6422-45F8-B395-5631186A5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EEC08A0-295D-4DA5-A8D7-7EF9CB2CC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566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B6E9DCE-B2DD-4DF7-8300-FD9D50C986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4B6D45F-A9F8-4270-87FD-A73EB309F8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8341CA-5C17-46EE-A45E-982143258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2025-07-23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9420C8E-3047-4586-A2A1-0F5BFBFB4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E86F094-88FB-4DD6-8EF3-07FDEAB3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39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1FCC61-5CC4-4159-9F09-E63A6E4A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433775-AFAC-40DA-A0D0-A870B6E0C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1DBF01-9767-456D-A170-872AD88F8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2025-07-23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8F8A071-BDB6-4A27-A38F-BE60ABB43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5C103B-CFC8-4F02-A8F3-82E75F9C4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01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393330-987F-4ECF-B6F7-A64BEF4E5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5709DA3-1240-4CF3-B319-B8BF688B4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C75801D-EECB-4C5D-ACAE-6902B96F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2025-07-23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8059E63-DEA5-4269-A08B-1578496E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E231C4-AEBB-4DB8-BD23-DEFCE580C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43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21434B-7971-4D50-8E4B-D639821D8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E3FF47-1AA7-47C9-9736-19F55209C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84F1D01-57B2-40FC-AACD-BF856579E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07EA90F-DCAD-40AC-AA1A-F4CD5AE15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2025-07-23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D2D7267-4DC7-4078-A18E-D9DCE99F1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769D65D-4D6E-4C7B-B0A0-B2FEF6071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107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F6395E-B2B1-4428-A73C-43E4C2435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54A0BE6-6968-4CFD-B7E5-627F452DA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5E66BA-6E35-4C21-B03A-8B8A2339D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B3CEF34-C76D-4105-AE0D-74628D6AD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E682594-116A-4F59-B2B8-49D6BDF4C0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13D873C-7112-4134-8250-7E88D029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2025-07-23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D80C9A3-1900-4DE0-B891-D6474CCE9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B40E033-6692-44D9-A9B5-C9A4F4150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040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949F35-64A2-47B4-B445-1C0733917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319A891-5C39-42E0-8A71-D7EACF96D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2025-07-23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50131FE-3E11-44FA-BCD9-AE88BDEE3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848F569-C92C-46AC-B7FF-DF227A80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100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574F832-FFA9-49C7-B3E0-F6F5BB76A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2025-07-23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A4EF7BF-FC62-4C48-B0F7-524114C1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EE2816-2457-4CE6-A03E-96FD8F3CB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418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110467-2635-4C90-B37A-D0BE929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169339-64C1-48B5-A0A3-8EEAC2D0F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AD01060-041C-457A-A84D-2B0896AA9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D05CC14-E40C-40E2-AE74-4896CBC2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2025-07-23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194B14F-0ABA-459A-AE86-AB1B9501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86D9863-77D3-42D1-9E53-C1A1392C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909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C53209-9EAA-4D07-83D5-D4C47C77D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1CD291F-1940-48AC-B379-F819D125AB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F43C68-CC43-4D7C-85EA-EC67DE2D8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B241D5F-6C83-4479-BA23-1D4A7C3B2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CE89-294D-4E34-83B5-8BB106335CD7}" type="datetimeFigureOut">
              <a:rPr lang="pl-PL" smtClean="0"/>
              <a:t>2025-07-23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1E0BC75-C7A9-41EB-BF79-A129BD7D5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74BA07B-5964-4C23-975F-B5C00B6B0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045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F50D9D6-778B-4412-8BC3-38359A1B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913D3DA-0AE6-44C8-8E6E-97F02178B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ED4594-6CFC-407E-98C8-57DCA98F4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7CE89-294D-4E34-83B5-8BB106335CD7}" type="datetimeFigureOut">
              <a:rPr lang="pl-PL" smtClean="0"/>
              <a:t>2025-07-23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BB4C14-BEF9-4C02-8AAD-F079CAB9B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4A66FFB-F0B7-4A73-9B93-C9858C23A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E6B36-5845-4BA7-80F0-377B0EF835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900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1.jpeg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2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>
            <a:extLst>
              <a:ext uri="{FF2B5EF4-FFF2-40B4-BE49-F238E27FC236}">
                <a16:creationId xmlns:a16="http://schemas.microsoft.com/office/drawing/2014/main" id="{9A862430-1F3C-01DD-6B88-4B2A522B744B}"/>
              </a:ext>
            </a:extLst>
          </p:cNvPr>
          <p:cNvGrpSpPr/>
          <p:nvPr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pic>
          <p:nvPicPr>
            <p:cNvPr id="7" name="Obraz 6" descr="Obraz zawierający niebieskie, Jaskrawoniebieski, design&#10;&#10;Opis wygenerowany automatycznie">
              <a:extLst>
                <a:ext uri="{FF2B5EF4-FFF2-40B4-BE49-F238E27FC236}">
                  <a16:creationId xmlns:a16="http://schemas.microsoft.com/office/drawing/2014/main" id="{954216EE-3191-30D7-CEFB-A3DC2370F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724" y="0"/>
              <a:ext cx="9700752" cy="6858000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A3A93633-AB9B-D062-7E41-137900A2FB69}"/>
                </a:ext>
              </a:extLst>
            </p:cNvPr>
            <p:cNvSpPr/>
            <p:nvPr/>
          </p:nvSpPr>
          <p:spPr>
            <a:xfrm>
              <a:off x="0" y="0"/>
              <a:ext cx="2489724" cy="6858000"/>
            </a:xfrm>
            <a:prstGeom prst="rect">
              <a:avLst/>
            </a:prstGeom>
            <a:solidFill>
              <a:srgbClr val="173A7E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8E7AD172-9E0F-1990-7FEF-2BF991753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0472" y="555172"/>
            <a:ext cx="47815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6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ciemny, nocne niebo">
            <a:extLst>
              <a:ext uri="{FF2B5EF4-FFF2-40B4-BE49-F238E27FC236}">
                <a16:creationId xmlns:a16="http://schemas.microsoft.com/office/drawing/2014/main" id="{96DA8D3F-E69A-FB9F-0258-43DE7F5C2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06A39E3-E3A4-6D5A-BF36-4E0B417207F7}"/>
              </a:ext>
            </a:extLst>
          </p:cNvPr>
          <p:cNvSpPr/>
          <p:nvPr/>
        </p:nvSpPr>
        <p:spPr>
          <a:xfrm>
            <a:off x="10612796" y="0"/>
            <a:ext cx="1579204" cy="6858000"/>
          </a:xfrm>
          <a:prstGeom prst="rect">
            <a:avLst/>
          </a:prstGeom>
          <a:solidFill>
            <a:srgbClr val="173A7E"/>
          </a:solidFill>
          <a:ln>
            <a:solidFill>
              <a:srgbClr val="173A7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6" name="Symbol zastępczy zawartości 2">
            <a:extLst>
              <a:ext uri="{FF2B5EF4-FFF2-40B4-BE49-F238E27FC236}">
                <a16:creationId xmlns:a16="http://schemas.microsoft.com/office/drawing/2014/main" id="{A42FF9F2-B83F-E84B-70E5-7E99201F27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0570949"/>
              </p:ext>
            </p:extLst>
          </p:nvPr>
        </p:nvGraphicFramePr>
        <p:xfrm>
          <a:off x="557523" y="420986"/>
          <a:ext cx="9529234" cy="348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405527FA-10C1-DEE5-B545-01810FFDCDF5}"/>
              </a:ext>
            </a:extLst>
          </p:cNvPr>
          <p:cNvSpPr txBox="1"/>
          <p:nvPr/>
        </p:nvSpPr>
        <p:spPr>
          <a:xfrm>
            <a:off x="689959" y="4080453"/>
            <a:ext cx="9264361" cy="212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  <a:t>INTERNATIONAL COOPERATION</a:t>
            </a:r>
            <a:br>
              <a:rPr lang="pl-PL" sz="4400" b="1">
                <a:solidFill>
                  <a:srgbClr val="1F3C78"/>
                </a:solidFill>
                <a:latin typeface="Trenda Heavy" panose="00000A00000000000000" pitchFamily="50" charset="-18"/>
              </a:rPr>
            </a:br>
            <a:endParaRPr lang="pl-PL" sz="2000" b="1">
              <a:solidFill>
                <a:srgbClr val="1F3C78"/>
              </a:solidFill>
              <a:latin typeface="Trenda Heavy" panose="00000A00000000000000" pitchFamily="50" charset="-18"/>
            </a:endParaRPr>
          </a:p>
          <a:p>
            <a:pPr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Cardinal Stefan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Wyszyński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 University in Warsaw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offers various international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programmes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for Polish and foreign students.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>
              <a:lnSpc>
                <a:spcPct val="150000"/>
              </a:lnSpc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>
              <a:lnSpc>
                <a:spcPct val="150000"/>
              </a:lnSpc>
            </a:pP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UKSW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takes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also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an active part in Erasmus+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programme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cooperating with various universities in order to enable their students to study at UKSW and in order to enable UKSW students to study abroad.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</a:p>
        </p:txBody>
      </p:sp>
      <p:pic>
        <p:nvPicPr>
          <p:cNvPr id="10" name="Obraz 9" descr="Obraz zawierający Czcionka, Grafika, logo, projekt graficzny&#10;&#10;Opis wygenerowany automatycznie">
            <a:extLst>
              <a:ext uri="{FF2B5EF4-FFF2-40B4-BE49-F238E27FC236}">
                <a16:creationId xmlns:a16="http://schemas.microsoft.com/office/drawing/2014/main" id="{0E22B89C-1D82-2086-E317-2C6DF42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271" y="6206356"/>
            <a:ext cx="1004253" cy="2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ciemny, nocne niebo">
            <a:extLst>
              <a:ext uri="{FF2B5EF4-FFF2-40B4-BE49-F238E27FC236}">
                <a16:creationId xmlns:a16="http://schemas.microsoft.com/office/drawing/2014/main" id="{F90BB628-535B-2918-02BC-D9A28F5BC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-13252"/>
            <a:ext cx="12192000" cy="687420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552B4DA-E89B-4D0A-819C-BFA5EE518459}"/>
              </a:ext>
            </a:extLst>
          </p:cNvPr>
          <p:cNvSpPr txBox="1"/>
          <p:nvPr/>
        </p:nvSpPr>
        <p:spPr>
          <a:xfrm>
            <a:off x="363955" y="3905692"/>
            <a:ext cx="11212297" cy="2297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400" b="1">
                <a:solidFill>
                  <a:srgbClr val="1F3C78"/>
                </a:solidFill>
                <a:latin typeface="Trenda Heavy"/>
              </a:rPr>
              <a:t>ERASMUS+</a:t>
            </a:r>
          </a:p>
          <a:p>
            <a:endParaRPr lang="pl-PL" sz="1100" b="1">
              <a:solidFill>
                <a:srgbClr val="1F3C78"/>
              </a:solidFill>
              <a:latin typeface="Trenda Heavy" panose="00000A00000000000000" pitchFamily="50" charset="-18"/>
            </a:endParaRPr>
          </a:p>
          <a:p>
            <a:pPr>
              <a:lnSpc>
                <a:spcPct val="150000"/>
              </a:lnSpc>
            </a:pP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Working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/>
              </a:rPr>
              <a:t>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/>
              </a:rPr>
              <a:t> </a:t>
            </a:r>
            <a:r>
              <a:rPr lang="en-US" sz="11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/>
              </a:rPr>
              <a:t>Erasm</a:t>
            </a:r>
            <a:r>
              <a:rPr lang="pl-PL" sz="11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/>
              </a:rPr>
              <a:t>us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/>
              </a:rPr>
              <a:t>+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partnership with over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300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European universities UKSW enables POLISH AND FOREIGN STUDENTS AND EMPLOYEES to explore 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new fields of knowledge, visit breath-taking places and develop new opportunities. Every year </a:t>
            </a:r>
            <a:r>
              <a:rPr lang="pl-PL" sz="11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many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ACADEMIC TEACHERS go on research stays 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to UKSW Erasmus+ </a:t>
            </a:r>
            <a:r>
              <a:rPr lang="pl-PL" sz="11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partners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and every year </a:t>
            </a:r>
            <a:r>
              <a:rPr lang="pl-PL" sz="11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our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University is enhanced 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with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guest lectures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1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given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by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distinguished scholars and practitioners.</a:t>
            </a:r>
            <a:endParaRPr lang="pl-PL" sz="11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endParaRPr lang="en-US" sz="11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>
              <a:lnSpc>
                <a:spcPct val="150000"/>
              </a:lnSpc>
            </a:pP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/>
              </a:rPr>
              <a:t> Erasmus+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program covers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also UNIVERSITY ADMINISTRATION 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STAFF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who expand their knowledge and professional competences by participating in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1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various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training courses and workshops organized by foreign institutions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. 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It is also an opportunity to exchange experiences and good practices used at </a:t>
            </a:r>
            <a:r>
              <a:rPr lang="pl-PL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partner</a:t>
            </a:r>
            <a:r>
              <a:rPr lang="en-US" sz="11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universities.</a:t>
            </a:r>
            <a:endParaRPr lang="pl-PL" sz="11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91EB124-184A-C9E2-E184-FF79A0055D41}"/>
              </a:ext>
            </a:extLst>
          </p:cNvPr>
          <p:cNvSpPr/>
          <p:nvPr/>
        </p:nvSpPr>
        <p:spPr>
          <a:xfrm>
            <a:off x="0" y="6337426"/>
            <a:ext cx="12191999" cy="536777"/>
          </a:xfrm>
          <a:prstGeom prst="rect">
            <a:avLst/>
          </a:prstGeom>
          <a:solidFill>
            <a:srgbClr val="163A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 descr="Obraz zawierający na wolnym powietrzu, osoba, drzewo, trawa&#10;&#10;Opis wygenerowany automatycznie">
            <a:extLst>
              <a:ext uri="{FF2B5EF4-FFF2-40B4-BE49-F238E27FC236}">
                <a16:creationId xmlns:a16="http://schemas.microsoft.com/office/drawing/2014/main" id="{93E7ED1E-7E7C-8EA8-22E0-CB2C15B9F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378" b="15661"/>
          <a:stretch/>
        </p:blipFill>
        <p:spPr>
          <a:xfrm>
            <a:off x="0" y="2705"/>
            <a:ext cx="12192000" cy="3903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68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Obraz 59" descr="Obraz zawierający ciemny, nocne niebo">
            <a:extLst>
              <a:ext uri="{FF2B5EF4-FFF2-40B4-BE49-F238E27FC236}">
                <a16:creationId xmlns:a16="http://schemas.microsoft.com/office/drawing/2014/main" id="{CEEEAFB9-E04A-8407-BC0C-81106E0BA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sp>
        <p:nvSpPr>
          <p:cNvPr id="24" name="Prostokąt 23">
            <a:extLst>
              <a:ext uri="{FF2B5EF4-FFF2-40B4-BE49-F238E27FC236}">
                <a16:creationId xmlns:a16="http://schemas.microsoft.com/office/drawing/2014/main" id="{EA418AB8-FA1F-9407-087C-9C8EDF144DFF}"/>
              </a:ext>
            </a:extLst>
          </p:cNvPr>
          <p:cNvSpPr/>
          <p:nvPr/>
        </p:nvSpPr>
        <p:spPr>
          <a:xfrm>
            <a:off x="0" y="0"/>
            <a:ext cx="1579204" cy="6858000"/>
          </a:xfrm>
          <a:prstGeom prst="rect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490AD10-CCB6-078B-1BB7-4C7AA2F911A0}"/>
              </a:ext>
            </a:extLst>
          </p:cNvPr>
          <p:cNvSpPr txBox="1"/>
          <p:nvPr/>
        </p:nvSpPr>
        <p:spPr>
          <a:xfrm>
            <a:off x="2138721" y="1044521"/>
            <a:ext cx="5161467" cy="4906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UKSW </a:t>
            </a: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International Relation Office</a:t>
            </a: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not only help</a:t>
            </a: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</a:t>
            </a: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Polish and foreign students to take part in various international </a:t>
            </a:r>
            <a:r>
              <a:rPr lang="en-US" sz="14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programmes</a:t>
            </a: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but also realize</a:t>
            </a: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</a:t>
            </a: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4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vari</a:t>
            </a:r>
            <a:r>
              <a:rPr lang="pl-PL" sz="14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ous</a:t>
            </a: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transnational projects. </a:t>
            </a:r>
          </a:p>
          <a:p>
            <a:pPr>
              <a:lnSpc>
                <a:spcPct val="150000"/>
              </a:lnSpc>
            </a:pPr>
            <a:endParaRPr lang="en-US" sz="14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>
              <a:lnSpc>
                <a:spcPct val="150000"/>
              </a:lnSpc>
            </a:pP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One of the UKSW priorities is to tighten and develop cooperation with the world’s leading scientific units and to strengthen its position among</a:t>
            </a: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European scientific institutions. By 2021, UKSW has concluded 96 bilateral agreements with partner institutions from around the world</a:t>
            </a: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4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>
              <a:lnSpc>
                <a:spcPct val="150000"/>
              </a:lnSpc>
            </a:pP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You are welcome to join us and/or propose your partnership. We are ready to consider all cooperation proposals.</a:t>
            </a:r>
            <a:endParaRPr lang="pl-PL" sz="14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D6DFD414-FCA0-C93F-67AB-91B9231AD465}"/>
              </a:ext>
            </a:extLst>
          </p:cNvPr>
          <p:cNvSpPr txBox="1"/>
          <p:nvPr/>
        </p:nvSpPr>
        <p:spPr>
          <a:xfrm rot="16200000">
            <a:off x="-2636345" y="3164337"/>
            <a:ext cx="6851893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  <a:latin typeface="Trenda Heavy" panose="00000A00000000000000" pitchFamily="50" charset="-18"/>
              </a:rPr>
              <a:t>UKSW INTERNATIONAL OFFICE</a:t>
            </a:r>
          </a:p>
        </p:txBody>
      </p:sp>
      <p:grpSp>
        <p:nvGrpSpPr>
          <p:cNvPr id="59" name="Grupa 58">
            <a:extLst>
              <a:ext uri="{FF2B5EF4-FFF2-40B4-BE49-F238E27FC236}">
                <a16:creationId xmlns:a16="http://schemas.microsoft.com/office/drawing/2014/main" id="{7CEF91EA-8D39-A614-B9E7-FEB24C8DCB65}"/>
              </a:ext>
            </a:extLst>
          </p:cNvPr>
          <p:cNvGrpSpPr/>
          <p:nvPr/>
        </p:nvGrpSpPr>
        <p:grpSpPr>
          <a:xfrm>
            <a:off x="7859705" y="4583889"/>
            <a:ext cx="3802315" cy="1231357"/>
            <a:chOff x="8048670" y="4583889"/>
            <a:chExt cx="3802315" cy="1231357"/>
          </a:xfrm>
        </p:grpSpPr>
        <p:sp>
          <p:nvSpPr>
            <p:cNvPr id="39" name="Prostokąt: zaokrąglone rogi 38">
              <a:extLst>
                <a:ext uri="{FF2B5EF4-FFF2-40B4-BE49-F238E27FC236}">
                  <a16:creationId xmlns:a16="http://schemas.microsoft.com/office/drawing/2014/main" id="{909B6925-A82C-5BED-0C4C-FF2A5DA74FCC}"/>
                </a:ext>
              </a:extLst>
            </p:cNvPr>
            <p:cNvSpPr/>
            <p:nvPr/>
          </p:nvSpPr>
          <p:spPr>
            <a:xfrm>
              <a:off x="8874927" y="4647666"/>
              <a:ext cx="2933064" cy="10617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pole tekstowe 39">
              <a:extLst>
                <a:ext uri="{FF2B5EF4-FFF2-40B4-BE49-F238E27FC236}">
                  <a16:creationId xmlns:a16="http://schemas.microsoft.com/office/drawing/2014/main" id="{AAD06252-C4CB-9C33-FD89-F3BD2B46727B}"/>
                </a:ext>
              </a:extLst>
            </p:cNvPr>
            <p:cNvSpPr txBox="1"/>
            <p:nvPr/>
          </p:nvSpPr>
          <p:spPr>
            <a:xfrm>
              <a:off x="9280025" y="4737772"/>
              <a:ext cx="2570960" cy="89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 cap="all"/>
              </a:pPr>
              <a:r>
                <a:rPr lang="en-US" sz="1200" b="1">
                  <a:solidFill>
                    <a:srgbClr val="6A84B4"/>
                  </a:solidFill>
                  <a:effectLst/>
                  <a:latin typeface="Trenda "/>
                </a:rPr>
                <a:t>We are ready to consider all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cooperation</a:t>
              </a:r>
              <a:r>
                <a:rPr lang="en-US" sz="1200" b="1">
                  <a:solidFill>
                    <a:srgbClr val="6A84B4"/>
                  </a:solidFill>
                  <a:effectLst/>
                  <a:latin typeface="Trenda "/>
                </a:rPr>
                <a:t> proposals</a:t>
              </a:r>
            </a:p>
          </p:txBody>
        </p:sp>
        <p:sp>
          <p:nvSpPr>
            <p:cNvPr id="41" name="Owal 40">
              <a:extLst>
                <a:ext uri="{FF2B5EF4-FFF2-40B4-BE49-F238E27FC236}">
                  <a16:creationId xmlns:a16="http://schemas.microsoft.com/office/drawing/2014/main" id="{BCED6015-6988-33BA-E03C-681DE0235F23}"/>
                </a:ext>
              </a:extLst>
            </p:cNvPr>
            <p:cNvSpPr/>
            <p:nvPr/>
          </p:nvSpPr>
          <p:spPr>
            <a:xfrm>
              <a:off x="8048670" y="4583889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Grafika 43" descr="Znacznik wyboru z wypełnieniem pełnym">
              <a:extLst>
                <a:ext uri="{FF2B5EF4-FFF2-40B4-BE49-F238E27FC236}">
                  <a16:creationId xmlns:a16="http://schemas.microsoft.com/office/drawing/2014/main" id="{36CB4D4A-DD6C-C1CC-7E14-728EFF688308}"/>
                </a:ext>
              </a:extLst>
            </p:cNvPr>
            <p:cNvSpPr/>
            <p:nvPr/>
          </p:nvSpPr>
          <p:spPr>
            <a:xfrm>
              <a:off x="8330002" y="4997108"/>
              <a:ext cx="668691" cy="469676"/>
            </a:xfrm>
            <a:custGeom>
              <a:avLst/>
              <a:gdLst>
                <a:gd name="connsiteX0" fmla="*/ 802958 w 880109"/>
                <a:gd name="connsiteY0" fmla="*/ 0 h 618172"/>
                <a:gd name="connsiteX1" fmla="*/ 315278 w 880109"/>
                <a:gd name="connsiteY1" fmla="*/ 461010 h 618172"/>
                <a:gd name="connsiteX2" fmla="*/ 80963 w 880109"/>
                <a:gd name="connsiteY2" fmla="*/ 220980 h 618172"/>
                <a:gd name="connsiteX3" fmla="*/ 0 w 880109"/>
                <a:gd name="connsiteY3" fmla="*/ 298132 h 618172"/>
                <a:gd name="connsiteX4" fmla="*/ 311468 w 880109"/>
                <a:gd name="connsiteY4" fmla="*/ 618173 h 618172"/>
                <a:gd name="connsiteX5" fmla="*/ 393383 w 880109"/>
                <a:gd name="connsiteY5" fmla="*/ 541973 h 618172"/>
                <a:gd name="connsiteX6" fmla="*/ 880110 w 880109"/>
                <a:gd name="connsiteY6" fmla="*/ 80010 h 6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109" h="618172">
                  <a:moveTo>
                    <a:pt x="802958" y="0"/>
                  </a:moveTo>
                  <a:lnTo>
                    <a:pt x="315278" y="461010"/>
                  </a:lnTo>
                  <a:lnTo>
                    <a:pt x="80963" y="220980"/>
                  </a:lnTo>
                  <a:lnTo>
                    <a:pt x="0" y="298132"/>
                  </a:lnTo>
                  <a:lnTo>
                    <a:pt x="311468" y="618173"/>
                  </a:lnTo>
                  <a:lnTo>
                    <a:pt x="393383" y="541973"/>
                  </a:lnTo>
                  <a:lnTo>
                    <a:pt x="880110" y="80010"/>
                  </a:lnTo>
                  <a:close/>
                </a:path>
              </a:pathLst>
            </a:custGeom>
            <a:solidFill>
              <a:srgbClr val="163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57" name="Grupa 56">
            <a:extLst>
              <a:ext uri="{FF2B5EF4-FFF2-40B4-BE49-F238E27FC236}">
                <a16:creationId xmlns:a16="http://schemas.microsoft.com/office/drawing/2014/main" id="{8C1ECAE4-9860-07C3-A6FA-366E4AB8E27F}"/>
              </a:ext>
            </a:extLst>
          </p:cNvPr>
          <p:cNvGrpSpPr/>
          <p:nvPr/>
        </p:nvGrpSpPr>
        <p:grpSpPr>
          <a:xfrm>
            <a:off x="7787714" y="1044521"/>
            <a:ext cx="3831311" cy="1231357"/>
            <a:chOff x="7976679" y="1044521"/>
            <a:chExt cx="3831311" cy="1231357"/>
          </a:xfrm>
        </p:grpSpPr>
        <p:sp>
          <p:nvSpPr>
            <p:cNvPr id="29" name="Prostokąt: zaokrąglone rogi 28">
              <a:extLst>
                <a:ext uri="{FF2B5EF4-FFF2-40B4-BE49-F238E27FC236}">
                  <a16:creationId xmlns:a16="http://schemas.microsoft.com/office/drawing/2014/main" id="{3621E064-1256-F742-27B6-08FCDE1D82B4}"/>
                </a:ext>
              </a:extLst>
            </p:cNvPr>
            <p:cNvSpPr/>
            <p:nvPr/>
          </p:nvSpPr>
          <p:spPr>
            <a:xfrm>
              <a:off x="8874926" y="1261263"/>
              <a:ext cx="2933064" cy="749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ole tekstowe 29">
              <a:extLst>
                <a:ext uri="{FF2B5EF4-FFF2-40B4-BE49-F238E27FC236}">
                  <a16:creationId xmlns:a16="http://schemas.microsoft.com/office/drawing/2014/main" id="{ED5A954F-46C0-0682-33DF-F9805F2F76AF}"/>
                </a:ext>
              </a:extLst>
            </p:cNvPr>
            <p:cNvSpPr txBox="1"/>
            <p:nvPr/>
          </p:nvSpPr>
          <p:spPr>
            <a:xfrm>
              <a:off x="9280027" y="1296315"/>
              <a:ext cx="2340841" cy="61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 cap="all"/>
              </a:pP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We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realize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various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international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projects</a:t>
              </a:r>
              <a:endParaRPr lang="en-US" sz="1200" b="1">
                <a:solidFill>
                  <a:srgbClr val="6A84B4"/>
                </a:solidFill>
                <a:effectLst/>
                <a:latin typeface="Trenda "/>
              </a:endParaRPr>
            </a:p>
          </p:txBody>
        </p:sp>
        <p:sp>
          <p:nvSpPr>
            <p:cNvPr id="31" name="Owal 30">
              <a:extLst>
                <a:ext uri="{FF2B5EF4-FFF2-40B4-BE49-F238E27FC236}">
                  <a16:creationId xmlns:a16="http://schemas.microsoft.com/office/drawing/2014/main" id="{5F0AF264-7D55-D691-D4E2-A0B9F739EA3B}"/>
                </a:ext>
              </a:extLst>
            </p:cNvPr>
            <p:cNvSpPr/>
            <p:nvPr/>
          </p:nvSpPr>
          <p:spPr>
            <a:xfrm>
              <a:off x="7976679" y="1044521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Dowolny kształt: kształt 51">
              <a:extLst>
                <a:ext uri="{FF2B5EF4-FFF2-40B4-BE49-F238E27FC236}">
                  <a16:creationId xmlns:a16="http://schemas.microsoft.com/office/drawing/2014/main" id="{B4E22110-4DA5-2013-5E13-ECE010F26593}"/>
                </a:ext>
              </a:extLst>
            </p:cNvPr>
            <p:cNvSpPr/>
            <p:nvPr/>
          </p:nvSpPr>
          <p:spPr>
            <a:xfrm>
              <a:off x="8288000" y="1356022"/>
              <a:ext cx="608352" cy="608353"/>
            </a:xfrm>
            <a:custGeom>
              <a:avLst/>
              <a:gdLst>
                <a:gd name="connsiteX0" fmla="*/ 361950 w 723899"/>
                <a:gd name="connsiteY0" fmla="*/ 0 h 723900"/>
                <a:gd name="connsiteX1" fmla="*/ 0 w 723899"/>
                <a:gd name="connsiteY1" fmla="*/ 361950 h 723900"/>
                <a:gd name="connsiteX2" fmla="*/ 361950 w 723899"/>
                <a:gd name="connsiteY2" fmla="*/ 723900 h 723900"/>
                <a:gd name="connsiteX3" fmla="*/ 723900 w 723899"/>
                <a:gd name="connsiteY3" fmla="*/ 361950 h 723900"/>
                <a:gd name="connsiteX4" fmla="*/ 361950 w 723899"/>
                <a:gd name="connsiteY4" fmla="*/ 0 h 723900"/>
                <a:gd name="connsiteX5" fmla="*/ 535591 w 723899"/>
                <a:gd name="connsiteY5" fmla="*/ 88773 h 723900"/>
                <a:gd name="connsiteX6" fmla="*/ 534162 w 723899"/>
                <a:gd name="connsiteY6" fmla="*/ 97250 h 723900"/>
                <a:gd name="connsiteX7" fmla="*/ 496062 w 723899"/>
                <a:gd name="connsiteY7" fmla="*/ 97250 h 723900"/>
                <a:gd name="connsiteX8" fmla="*/ 438912 w 723899"/>
                <a:gd name="connsiteY8" fmla="*/ 106775 h 723900"/>
                <a:gd name="connsiteX9" fmla="*/ 410337 w 723899"/>
                <a:gd name="connsiteY9" fmla="*/ 116300 h 723900"/>
                <a:gd name="connsiteX10" fmla="*/ 400812 w 723899"/>
                <a:gd name="connsiteY10" fmla="*/ 97250 h 723900"/>
                <a:gd name="connsiteX11" fmla="*/ 286512 w 723899"/>
                <a:gd name="connsiteY11" fmla="*/ 106775 h 723900"/>
                <a:gd name="connsiteX12" fmla="*/ 222409 w 723899"/>
                <a:gd name="connsiteY12" fmla="*/ 117443 h 723900"/>
                <a:gd name="connsiteX13" fmla="*/ 200787 w 723899"/>
                <a:gd name="connsiteY13" fmla="*/ 106775 h 723900"/>
                <a:gd name="connsiteX14" fmla="*/ 191262 w 723899"/>
                <a:gd name="connsiteY14" fmla="*/ 87725 h 723900"/>
                <a:gd name="connsiteX15" fmla="*/ 190691 w 723899"/>
                <a:gd name="connsiteY15" fmla="*/ 87249 h 723900"/>
                <a:gd name="connsiteX16" fmla="*/ 535591 w 723899"/>
                <a:gd name="connsiteY16" fmla="*/ 88773 h 723900"/>
                <a:gd name="connsiteX17" fmla="*/ 571976 w 723899"/>
                <a:gd name="connsiteY17" fmla="*/ 115729 h 723900"/>
                <a:gd name="connsiteX18" fmla="*/ 608864 w 723899"/>
                <a:gd name="connsiteY18" fmla="*/ 571152 h 723900"/>
                <a:gd name="connsiteX19" fmla="*/ 604933 w 723899"/>
                <a:gd name="connsiteY19" fmla="*/ 575691 h 723900"/>
                <a:gd name="connsiteX20" fmla="*/ 603028 w 723899"/>
                <a:gd name="connsiteY20" fmla="*/ 574453 h 723900"/>
                <a:gd name="connsiteX21" fmla="*/ 604552 w 723899"/>
                <a:gd name="connsiteY21" fmla="*/ 570452 h 723900"/>
                <a:gd name="connsiteX22" fmla="*/ 608171 w 723899"/>
                <a:gd name="connsiteY22" fmla="*/ 568452 h 723900"/>
                <a:gd name="connsiteX23" fmla="*/ 609029 w 723899"/>
                <a:gd name="connsiteY23" fmla="*/ 558451 h 723900"/>
                <a:gd name="connsiteX24" fmla="*/ 607409 w 723899"/>
                <a:gd name="connsiteY24" fmla="*/ 554450 h 723900"/>
                <a:gd name="connsiteX25" fmla="*/ 604171 w 723899"/>
                <a:gd name="connsiteY25" fmla="*/ 541877 h 723900"/>
                <a:gd name="connsiteX26" fmla="*/ 604171 w 723899"/>
                <a:gd name="connsiteY26" fmla="*/ 539020 h 723900"/>
                <a:gd name="connsiteX27" fmla="*/ 598551 w 723899"/>
                <a:gd name="connsiteY27" fmla="*/ 546354 h 723900"/>
                <a:gd name="connsiteX28" fmla="*/ 594836 w 723899"/>
                <a:gd name="connsiteY28" fmla="*/ 560451 h 723900"/>
                <a:gd name="connsiteX29" fmla="*/ 583883 w 723899"/>
                <a:gd name="connsiteY29" fmla="*/ 577025 h 723900"/>
                <a:gd name="connsiteX30" fmla="*/ 567785 w 723899"/>
                <a:gd name="connsiteY30" fmla="*/ 556451 h 723900"/>
                <a:gd name="connsiteX31" fmla="*/ 568547 w 723899"/>
                <a:gd name="connsiteY31" fmla="*/ 554831 h 723900"/>
                <a:gd name="connsiteX32" fmla="*/ 573500 w 723899"/>
                <a:gd name="connsiteY32" fmla="*/ 551593 h 723900"/>
                <a:gd name="connsiteX33" fmla="*/ 577882 w 723899"/>
                <a:gd name="connsiteY33" fmla="*/ 547783 h 723900"/>
                <a:gd name="connsiteX34" fmla="*/ 575786 w 723899"/>
                <a:gd name="connsiteY34" fmla="*/ 544449 h 723900"/>
                <a:gd name="connsiteX35" fmla="*/ 572548 w 723899"/>
                <a:gd name="connsiteY35" fmla="*/ 545306 h 723900"/>
                <a:gd name="connsiteX36" fmla="*/ 570167 w 723899"/>
                <a:gd name="connsiteY36" fmla="*/ 543306 h 723900"/>
                <a:gd name="connsiteX37" fmla="*/ 560642 w 723899"/>
                <a:gd name="connsiteY37" fmla="*/ 539972 h 723900"/>
                <a:gd name="connsiteX38" fmla="*/ 557213 w 723899"/>
                <a:gd name="connsiteY38" fmla="*/ 539972 h 723900"/>
                <a:gd name="connsiteX39" fmla="*/ 554736 w 723899"/>
                <a:gd name="connsiteY39" fmla="*/ 545973 h 723900"/>
                <a:gd name="connsiteX40" fmla="*/ 548926 w 723899"/>
                <a:gd name="connsiteY40" fmla="*/ 552640 h 723900"/>
                <a:gd name="connsiteX41" fmla="*/ 525494 w 723899"/>
                <a:gd name="connsiteY41" fmla="*/ 567023 h 723900"/>
                <a:gd name="connsiteX42" fmla="*/ 517208 w 723899"/>
                <a:gd name="connsiteY42" fmla="*/ 571500 h 723900"/>
                <a:gd name="connsiteX43" fmla="*/ 506730 w 723899"/>
                <a:gd name="connsiteY43" fmla="*/ 581025 h 723900"/>
                <a:gd name="connsiteX44" fmla="*/ 469487 w 723899"/>
                <a:gd name="connsiteY44" fmla="*/ 604838 h 723900"/>
                <a:gd name="connsiteX45" fmla="*/ 459962 w 723899"/>
                <a:gd name="connsiteY45" fmla="*/ 606552 h 723900"/>
                <a:gd name="connsiteX46" fmla="*/ 448342 w 723899"/>
                <a:gd name="connsiteY46" fmla="*/ 628650 h 723900"/>
                <a:gd name="connsiteX47" fmla="*/ 441770 w 723899"/>
                <a:gd name="connsiteY47" fmla="*/ 636842 h 723900"/>
                <a:gd name="connsiteX48" fmla="*/ 445770 w 723899"/>
                <a:gd name="connsiteY48" fmla="*/ 653129 h 723900"/>
                <a:gd name="connsiteX49" fmla="*/ 445770 w 723899"/>
                <a:gd name="connsiteY49" fmla="*/ 659130 h 723900"/>
                <a:gd name="connsiteX50" fmla="*/ 442532 w 723899"/>
                <a:gd name="connsiteY50" fmla="*/ 661511 h 723900"/>
                <a:gd name="connsiteX51" fmla="*/ 442532 w 723899"/>
                <a:gd name="connsiteY51" fmla="*/ 663131 h 723900"/>
                <a:gd name="connsiteX52" fmla="*/ 449104 w 723899"/>
                <a:gd name="connsiteY52" fmla="*/ 665512 h 723900"/>
                <a:gd name="connsiteX53" fmla="*/ 452152 w 723899"/>
                <a:gd name="connsiteY53" fmla="*/ 655511 h 723900"/>
                <a:gd name="connsiteX54" fmla="*/ 457676 w 723899"/>
                <a:gd name="connsiteY54" fmla="*/ 653225 h 723900"/>
                <a:gd name="connsiteX55" fmla="*/ 472726 w 723899"/>
                <a:gd name="connsiteY55" fmla="*/ 651224 h 723900"/>
                <a:gd name="connsiteX56" fmla="*/ 495110 w 723899"/>
                <a:gd name="connsiteY56" fmla="*/ 653606 h 723900"/>
                <a:gd name="connsiteX57" fmla="*/ 504635 w 723899"/>
                <a:gd name="connsiteY57" fmla="*/ 652272 h 723900"/>
                <a:gd name="connsiteX58" fmla="*/ 71215 w 723899"/>
                <a:gd name="connsiteY58" fmla="*/ 504270 h 723900"/>
                <a:gd name="connsiteX59" fmla="*/ 39624 w 723899"/>
                <a:gd name="connsiteY59" fmla="*/ 393192 h 723900"/>
                <a:gd name="connsiteX60" fmla="*/ 140780 w 723899"/>
                <a:gd name="connsiteY60" fmla="*/ 363855 h 723900"/>
                <a:gd name="connsiteX61" fmla="*/ 129826 w 723899"/>
                <a:gd name="connsiteY61" fmla="*/ 339757 h 723900"/>
                <a:gd name="connsiteX62" fmla="*/ 188309 w 723899"/>
                <a:gd name="connsiteY62" fmla="*/ 349282 h 723900"/>
                <a:gd name="connsiteX63" fmla="*/ 194310 w 723899"/>
                <a:gd name="connsiteY63" fmla="*/ 368332 h 723900"/>
                <a:gd name="connsiteX64" fmla="*/ 216313 w 723899"/>
                <a:gd name="connsiteY64" fmla="*/ 423005 h 723900"/>
                <a:gd name="connsiteX65" fmla="*/ 239840 w 723899"/>
                <a:gd name="connsiteY65" fmla="*/ 457105 h 723900"/>
                <a:gd name="connsiteX66" fmla="*/ 248221 w 723899"/>
                <a:gd name="connsiteY66" fmla="*/ 429768 h 723900"/>
                <a:gd name="connsiteX67" fmla="*/ 253270 w 723899"/>
                <a:gd name="connsiteY67" fmla="*/ 409861 h 723900"/>
                <a:gd name="connsiteX68" fmla="*/ 296418 w 723899"/>
                <a:gd name="connsiteY68" fmla="*/ 383476 h 723900"/>
                <a:gd name="connsiteX69" fmla="*/ 314230 w 723899"/>
                <a:gd name="connsiteY69" fmla="*/ 366808 h 723900"/>
                <a:gd name="connsiteX70" fmla="*/ 329089 w 723899"/>
                <a:gd name="connsiteY70" fmla="*/ 381857 h 723900"/>
                <a:gd name="connsiteX71" fmla="*/ 342710 w 723899"/>
                <a:gd name="connsiteY71" fmla="*/ 400241 h 723900"/>
                <a:gd name="connsiteX72" fmla="*/ 348329 w 723899"/>
                <a:gd name="connsiteY72" fmla="*/ 419957 h 723900"/>
                <a:gd name="connsiteX73" fmla="*/ 354044 w 723899"/>
                <a:gd name="connsiteY73" fmla="*/ 418624 h 723900"/>
                <a:gd name="connsiteX74" fmla="*/ 380238 w 723899"/>
                <a:gd name="connsiteY74" fmla="*/ 487490 h 723900"/>
                <a:gd name="connsiteX75" fmla="*/ 408813 w 723899"/>
                <a:gd name="connsiteY75" fmla="*/ 503968 h 723900"/>
                <a:gd name="connsiteX76" fmla="*/ 380905 w 723899"/>
                <a:gd name="connsiteY76" fmla="*/ 431292 h 723900"/>
                <a:gd name="connsiteX77" fmla="*/ 405670 w 723899"/>
                <a:gd name="connsiteY77" fmla="*/ 444151 h 723900"/>
                <a:gd name="connsiteX78" fmla="*/ 431768 w 723899"/>
                <a:gd name="connsiteY78" fmla="*/ 444151 h 723900"/>
                <a:gd name="connsiteX79" fmla="*/ 421100 w 723899"/>
                <a:gd name="connsiteY79" fmla="*/ 403955 h 723900"/>
                <a:gd name="connsiteX80" fmla="*/ 428816 w 723899"/>
                <a:gd name="connsiteY80" fmla="*/ 378619 h 723900"/>
                <a:gd name="connsiteX81" fmla="*/ 441579 w 723899"/>
                <a:gd name="connsiteY81" fmla="*/ 388715 h 723900"/>
                <a:gd name="connsiteX82" fmla="*/ 472726 w 723899"/>
                <a:gd name="connsiteY82" fmla="*/ 368237 h 723900"/>
                <a:gd name="connsiteX83" fmla="*/ 500634 w 723899"/>
                <a:gd name="connsiteY83" fmla="*/ 332327 h 723900"/>
                <a:gd name="connsiteX84" fmla="*/ 481584 w 723899"/>
                <a:gd name="connsiteY84" fmla="*/ 297656 h 723900"/>
                <a:gd name="connsiteX85" fmla="*/ 507683 w 723899"/>
                <a:gd name="connsiteY85" fmla="*/ 276225 h 723900"/>
                <a:gd name="connsiteX86" fmla="*/ 519684 w 723899"/>
                <a:gd name="connsiteY86" fmla="*/ 302228 h 723900"/>
                <a:gd name="connsiteX87" fmla="*/ 529209 w 723899"/>
                <a:gd name="connsiteY87" fmla="*/ 283178 h 723900"/>
                <a:gd name="connsiteX88" fmla="*/ 519684 w 723899"/>
                <a:gd name="connsiteY88" fmla="*/ 264128 h 723900"/>
                <a:gd name="connsiteX89" fmla="*/ 557784 w 723899"/>
                <a:gd name="connsiteY89" fmla="*/ 226028 h 723900"/>
                <a:gd name="connsiteX90" fmla="*/ 548259 w 723899"/>
                <a:gd name="connsiteY90" fmla="*/ 185928 h 723900"/>
                <a:gd name="connsiteX91" fmla="*/ 514826 w 723899"/>
                <a:gd name="connsiteY91" fmla="*/ 180689 h 723900"/>
                <a:gd name="connsiteX92" fmla="*/ 525494 w 723899"/>
                <a:gd name="connsiteY92" fmla="*/ 154877 h 723900"/>
                <a:gd name="connsiteX93" fmla="*/ 548735 w 723899"/>
                <a:gd name="connsiteY93" fmla="*/ 149828 h 723900"/>
                <a:gd name="connsiteX94" fmla="*/ 558260 w 723899"/>
                <a:gd name="connsiteY94" fmla="*/ 140303 h 723900"/>
                <a:gd name="connsiteX95" fmla="*/ 567214 w 723899"/>
                <a:gd name="connsiteY95" fmla="*/ 156401 h 723900"/>
                <a:gd name="connsiteX96" fmla="*/ 572548 w 723899"/>
                <a:gd name="connsiteY96" fmla="*/ 135541 h 723900"/>
                <a:gd name="connsiteX97" fmla="*/ 572548 w 723899"/>
                <a:gd name="connsiteY97" fmla="*/ 118872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723899" h="723900">
                  <a:moveTo>
                    <a:pt x="361950" y="0"/>
                  </a:moveTo>
                  <a:cubicBezTo>
                    <a:pt x="162051" y="0"/>
                    <a:pt x="0" y="162051"/>
                    <a:pt x="0" y="361950"/>
                  </a:cubicBezTo>
                  <a:cubicBezTo>
                    <a:pt x="0" y="561849"/>
                    <a:pt x="162051" y="723900"/>
                    <a:pt x="361950" y="723900"/>
                  </a:cubicBezTo>
                  <a:cubicBezTo>
                    <a:pt x="561849" y="723900"/>
                    <a:pt x="723900" y="561849"/>
                    <a:pt x="723900" y="361950"/>
                  </a:cubicBezTo>
                  <a:cubicBezTo>
                    <a:pt x="723900" y="162051"/>
                    <a:pt x="561849" y="0"/>
                    <a:pt x="361950" y="0"/>
                  </a:cubicBezTo>
                  <a:close/>
                  <a:moveTo>
                    <a:pt x="535591" y="88773"/>
                  </a:moveTo>
                  <a:cubicBezTo>
                    <a:pt x="534257" y="89916"/>
                    <a:pt x="534162" y="92297"/>
                    <a:pt x="534162" y="97250"/>
                  </a:cubicBezTo>
                  <a:cubicBezTo>
                    <a:pt x="534162" y="106775"/>
                    <a:pt x="515112" y="97250"/>
                    <a:pt x="496062" y="97250"/>
                  </a:cubicBezTo>
                  <a:cubicBezTo>
                    <a:pt x="477012" y="97250"/>
                    <a:pt x="448437" y="106775"/>
                    <a:pt x="438912" y="106775"/>
                  </a:cubicBezTo>
                  <a:cubicBezTo>
                    <a:pt x="429387" y="106775"/>
                    <a:pt x="419862" y="116300"/>
                    <a:pt x="410337" y="116300"/>
                  </a:cubicBezTo>
                  <a:cubicBezTo>
                    <a:pt x="400812" y="116300"/>
                    <a:pt x="408813" y="102489"/>
                    <a:pt x="400812" y="97250"/>
                  </a:cubicBezTo>
                  <a:cubicBezTo>
                    <a:pt x="351663" y="64770"/>
                    <a:pt x="296037" y="116300"/>
                    <a:pt x="286512" y="106775"/>
                  </a:cubicBezTo>
                  <a:cubicBezTo>
                    <a:pt x="276987" y="97250"/>
                    <a:pt x="238887" y="116300"/>
                    <a:pt x="222409" y="117443"/>
                  </a:cubicBezTo>
                  <a:cubicBezTo>
                    <a:pt x="205931" y="118586"/>
                    <a:pt x="191262" y="116300"/>
                    <a:pt x="200787" y="106775"/>
                  </a:cubicBezTo>
                  <a:cubicBezTo>
                    <a:pt x="210312" y="97250"/>
                    <a:pt x="200787" y="97250"/>
                    <a:pt x="191262" y="87725"/>
                  </a:cubicBezTo>
                  <a:lnTo>
                    <a:pt x="190691" y="87249"/>
                  </a:lnTo>
                  <a:cubicBezTo>
                    <a:pt x="296323" y="21171"/>
                    <a:pt x="430547" y="21764"/>
                    <a:pt x="535591" y="88773"/>
                  </a:cubicBezTo>
                  <a:close/>
                  <a:moveTo>
                    <a:pt x="571976" y="115729"/>
                  </a:moveTo>
                  <a:cubicBezTo>
                    <a:pt x="707925" y="231304"/>
                    <a:pt x="724440" y="435205"/>
                    <a:pt x="608864" y="571152"/>
                  </a:cubicBezTo>
                  <a:cubicBezTo>
                    <a:pt x="607567" y="572677"/>
                    <a:pt x="606258" y="574191"/>
                    <a:pt x="604933" y="575691"/>
                  </a:cubicBezTo>
                  <a:cubicBezTo>
                    <a:pt x="603314" y="576548"/>
                    <a:pt x="603218" y="575691"/>
                    <a:pt x="603028" y="574453"/>
                  </a:cubicBezTo>
                  <a:cubicBezTo>
                    <a:pt x="602837" y="573215"/>
                    <a:pt x="603028" y="570452"/>
                    <a:pt x="604552" y="570452"/>
                  </a:cubicBezTo>
                  <a:cubicBezTo>
                    <a:pt x="606076" y="570452"/>
                    <a:pt x="607981" y="569500"/>
                    <a:pt x="608171" y="568452"/>
                  </a:cubicBezTo>
                  <a:cubicBezTo>
                    <a:pt x="608362" y="567404"/>
                    <a:pt x="608743" y="558927"/>
                    <a:pt x="609029" y="558451"/>
                  </a:cubicBezTo>
                  <a:cubicBezTo>
                    <a:pt x="609314" y="557975"/>
                    <a:pt x="607600" y="554927"/>
                    <a:pt x="607409" y="554450"/>
                  </a:cubicBezTo>
                  <a:cubicBezTo>
                    <a:pt x="605969" y="550360"/>
                    <a:pt x="604885" y="546154"/>
                    <a:pt x="604171" y="541877"/>
                  </a:cubicBezTo>
                  <a:cubicBezTo>
                    <a:pt x="604171" y="540258"/>
                    <a:pt x="604171" y="538925"/>
                    <a:pt x="604171" y="539020"/>
                  </a:cubicBezTo>
                  <a:cubicBezTo>
                    <a:pt x="601927" y="541156"/>
                    <a:pt x="600030" y="543631"/>
                    <a:pt x="598551" y="546354"/>
                  </a:cubicBezTo>
                  <a:cubicBezTo>
                    <a:pt x="596932" y="550640"/>
                    <a:pt x="596265" y="555117"/>
                    <a:pt x="594836" y="560451"/>
                  </a:cubicBezTo>
                  <a:cubicBezTo>
                    <a:pt x="593985" y="567387"/>
                    <a:pt x="589930" y="573522"/>
                    <a:pt x="583883" y="577025"/>
                  </a:cubicBezTo>
                  <a:cubicBezTo>
                    <a:pt x="578263" y="579596"/>
                    <a:pt x="567785" y="557117"/>
                    <a:pt x="567785" y="556451"/>
                  </a:cubicBezTo>
                  <a:cubicBezTo>
                    <a:pt x="567797" y="555827"/>
                    <a:pt x="568074" y="555238"/>
                    <a:pt x="568547" y="554831"/>
                  </a:cubicBezTo>
                  <a:cubicBezTo>
                    <a:pt x="570258" y="553846"/>
                    <a:pt x="571912" y="552765"/>
                    <a:pt x="573500" y="551593"/>
                  </a:cubicBezTo>
                  <a:cubicBezTo>
                    <a:pt x="575115" y="550512"/>
                    <a:pt x="576587" y="549232"/>
                    <a:pt x="577882" y="547783"/>
                  </a:cubicBezTo>
                  <a:cubicBezTo>
                    <a:pt x="577882" y="546163"/>
                    <a:pt x="576644" y="543782"/>
                    <a:pt x="575786" y="544449"/>
                  </a:cubicBezTo>
                  <a:cubicBezTo>
                    <a:pt x="574850" y="545125"/>
                    <a:pt x="573697" y="545431"/>
                    <a:pt x="572548" y="545306"/>
                  </a:cubicBezTo>
                  <a:cubicBezTo>
                    <a:pt x="571556" y="544919"/>
                    <a:pt x="570720" y="544216"/>
                    <a:pt x="570167" y="543306"/>
                  </a:cubicBezTo>
                  <a:cubicBezTo>
                    <a:pt x="567111" y="541880"/>
                    <a:pt x="563920" y="540763"/>
                    <a:pt x="560642" y="539972"/>
                  </a:cubicBezTo>
                  <a:cubicBezTo>
                    <a:pt x="559213" y="539972"/>
                    <a:pt x="558260" y="539020"/>
                    <a:pt x="557213" y="539972"/>
                  </a:cubicBezTo>
                  <a:cubicBezTo>
                    <a:pt x="556165" y="540925"/>
                    <a:pt x="554736" y="545973"/>
                    <a:pt x="554736" y="545973"/>
                  </a:cubicBezTo>
                  <a:cubicBezTo>
                    <a:pt x="554736" y="545973"/>
                    <a:pt x="548926" y="552640"/>
                    <a:pt x="548926" y="552640"/>
                  </a:cubicBezTo>
                  <a:cubicBezTo>
                    <a:pt x="548926" y="552640"/>
                    <a:pt x="529876" y="567690"/>
                    <a:pt x="525494" y="567023"/>
                  </a:cubicBezTo>
                  <a:cubicBezTo>
                    <a:pt x="521113" y="566357"/>
                    <a:pt x="517208" y="571500"/>
                    <a:pt x="517208" y="571500"/>
                  </a:cubicBezTo>
                  <a:cubicBezTo>
                    <a:pt x="514445" y="572072"/>
                    <a:pt x="507683" y="580263"/>
                    <a:pt x="506730" y="581025"/>
                  </a:cubicBezTo>
                  <a:cubicBezTo>
                    <a:pt x="505778" y="581787"/>
                    <a:pt x="475774" y="601694"/>
                    <a:pt x="469487" y="604838"/>
                  </a:cubicBezTo>
                  <a:cubicBezTo>
                    <a:pt x="466535" y="606266"/>
                    <a:pt x="460820" y="605600"/>
                    <a:pt x="459962" y="606552"/>
                  </a:cubicBezTo>
                  <a:cubicBezTo>
                    <a:pt x="454456" y="612937"/>
                    <a:pt x="450481" y="620495"/>
                    <a:pt x="448342" y="628650"/>
                  </a:cubicBezTo>
                  <a:cubicBezTo>
                    <a:pt x="448342" y="631508"/>
                    <a:pt x="442341" y="632841"/>
                    <a:pt x="441770" y="636842"/>
                  </a:cubicBezTo>
                  <a:cubicBezTo>
                    <a:pt x="440817" y="643223"/>
                    <a:pt x="445770" y="650081"/>
                    <a:pt x="445770" y="653129"/>
                  </a:cubicBezTo>
                  <a:cubicBezTo>
                    <a:pt x="445981" y="655124"/>
                    <a:pt x="445981" y="657136"/>
                    <a:pt x="445770" y="659130"/>
                  </a:cubicBezTo>
                  <a:cubicBezTo>
                    <a:pt x="445770" y="659130"/>
                    <a:pt x="442722" y="660845"/>
                    <a:pt x="442532" y="661511"/>
                  </a:cubicBezTo>
                  <a:cubicBezTo>
                    <a:pt x="442221" y="662007"/>
                    <a:pt x="442221" y="662635"/>
                    <a:pt x="442532" y="663131"/>
                  </a:cubicBezTo>
                  <a:cubicBezTo>
                    <a:pt x="444645" y="664124"/>
                    <a:pt x="446844" y="664921"/>
                    <a:pt x="449104" y="665512"/>
                  </a:cubicBezTo>
                  <a:cubicBezTo>
                    <a:pt x="451485" y="665512"/>
                    <a:pt x="452438" y="660845"/>
                    <a:pt x="452152" y="655511"/>
                  </a:cubicBezTo>
                  <a:lnTo>
                    <a:pt x="457676" y="653225"/>
                  </a:lnTo>
                  <a:cubicBezTo>
                    <a:pt x="462199" y="650501"/>
                    <a:pt x="467649" y="649777"/>
                    <a:pt x="472726" y="651224"/>
                  </a:cubicBezTo>
                  <a:cubicBezTo>
                    <a:pt x="488537" y="653891"/>
                    <a:pt x="490728" y="655130"/>
                    <a:pt x="495110" y="653606"/>
                  </a:cubicBezTo>
                  <a:cubicBezTo>
                    <a:pt x="498235" y="652856"/>
                    <a:pt x="501424" y="652409"/>
                    <a:pt x="504635" y="652272"/>
                  </a:cubicBezTo>
                  <a:cubicBezTo>
                    <a:pt x="344079" y="731088"/>
                    <a:pt x="150030" y="664825"/>
                    <a:pt x="71215" y="504270"/>
                  </a:cubicBezTo>
                  <a:cubicBezTo>
                    <a:pt x="54114" y="469436"/>
                    <a:pt x="43414" y="431811"/>
                    <a:pt x="39624" y="393192"/>
                  </a:cubicBezTo>
                  <a:cubicBezTo>
                    <a:pt x="61151" y="399860"/>
                    <a:pt x="102299" y="396716"/>
                    <a:pt x="140780" y="363855"/>
                  </a:cubicBezTo>
                  <a:cubicBezTo>
                    <a:pt x="153257" y="353187"/>
                    <a:pt x="139732" y="347377"/>
                    <a:pt x="129826" y="339757"/>
                  </a:cubicBezTo>
                  <a:cubicBezTo>
                    <a:pt x="119920" y="332137"/>
                    <a:pt x="178403" y="343567"/>
                    <a:pt x="188309" y="349282"/>
                  </a:cubicBezTo>
                  <a:cubicBezTo>
                    <a:pt x="198215" y="354997"/>
                    <a:pt x="193548" y="365189"/>
                    <a:pt x="194310" y="368332"/>
                  </a:cubicBezTo>
                  <a:cubicBezTo>
                    <a:pt x="200409" y="387029"/>
                    <a:pt x="207759" y="405295"/>
                    <a:pt x="216313" y="423005"/>
                  </a:cubicBezTo>
                  <a:cubicBezTo>
                    <a:pt x="230029" y="451580"/>
                    <a:pt x="234506" y="460153"/>
                    <a:pt x="239840" y="457105"/>
                  </a:cubicBezTo>
                  <a:cubicBezTo>
                    <a:pt x="247015" y="449958"/>
                    <a:pt x="250157" y="439707"/>
                    <a:pt x="248221" y="429768"/>
                  </a:cubicBezTo>
                  <a:cubicBezTo>
                    <a:pt x="246697" y="417671"/>
                    <a:pt x="246697" y="406241"/>
                    <a:pt x="253270" y="409861"/>
                  </a:cubicBezTo>
                  <a:cubicBezTo>
                    <a:pt x="259842" y="413480"/>
                    <a:pt x="284607" y="392621"/>
                    <a:pt x="296418" y="383476"/>
                  </a:cubicBezTo>
                  <a:cubicBezTo>
                    <a:pt x="308229" y="374333"/>
                    <a:pt x="308896" y="376714"/>
                    <a:pt x="314230" y="366808"/>
                  </a:cubicBezTo>
                  <a:cubicBezTo>
                    <a:pt x="319564" y="356902"/>
                    <a:pt x="317278" y="368332"/>
                    <a:pt x="329089" y="381857"/>
                  </a:cubicBezTo>
                  <a:cubicBezTo>
                    <a:pt x="340900" y="395383"/>
                    <a:pt x="344615" y="396431"/>
                    <a:pt x="342710" y="400241"/>
                  </a:cubicBezTo>
                  <a:cubicBezTo>
                    <a:pt x="340805" y="404050"/>
                    <a:pt x="338519" y="416147"/>
                    <a:pt x="348329" y="419957"/>
                  </a:cubicBezTo>
                  <a:cubicBezTo>
                    <a:pt x="350318" y="420844"/>
                    <a:pt x="352654" y="420299"/>
                    <a:pt x="354044" y="418624"/>
                  </a:cubicBezTo>
                  <a:cubicBezTo>
                    <a:pt x="352616" y="434435"/>
                    <a:pt x="355949" y="459200"/>
                    <a:pt x="380238" y="487490"/>
                  </a:cubicBezTo>
                  <a:cubicBezTo>
                    <a:pt x="390620" y="499586"/>
                    <a:pt x="404527" y="507206"/>
                    <a:pt x="408813" y="503968"/>
                  </a:cubicBezTo>
                  <a:cubicBezTo>
                    <a:pt x="413099" y="500729"/>
                    <a:pt x="374809" y="446818"/>
                    <a:pt x="380905" y="431292"/>
                  </a:cubicBezTo>
                  <a:cubicBezTo>
                    <a:pt x="387001" y="415766"/>
                    <a:pt x="393002" y="436626"/>
                    <a:pt x="405670" y="444151"/>
                  </a:cubicBezTo>
                  <a:cubicBezTo>
                    <a:pt x="418338" y="451675"/>
                    <a:pt x="415195" y="455581"/>
                    <a:pt x="431768" y="444151"/>
                  </a:cubicBezTo>
                  <a:cubicBezTo>
                    <a:pt x="448342" y="432721"/>
                    <a:pt x="434054" y="416814"/>
                    <a:pt x="421100" y="403955"/>
                  </a:cubicBezTo>
                  <a:cubicBezTo>
                    <a:pt x="408146" y="391097"/>
                    <a:pt x="418814" y="386429"/>
                    <a:pt x="428816" y="378619"/>
                  </a:cubicBezTo>
                  <a:cubicBezTo>
                    <a:pt x="438817" y="370808"/>
                    <a:pt x="434816" y="388144"/>
                    <a:pt x="441579" y="388715"/>
                  </a:cubicBezTo>
                  <a:cubicBezTo>
                    <a:pt x="448342" y="389287"/>
                    <a:pt x="456057" y="372047"/>
                    <a:pt x="472726" y="368237"/>
                  </a:cubicBezTo>
                  <a:cubicBezTo>
                    <a:pt x="489395" y="364426"/>
                    <a:pt x="493967" y="345472"/>
                    <a:pt x="500634" y="332327"/>
                  </a:cubicBezTo>
                  <a:cubicBezTo>
                    <a:pt x="507302" y="319183"/>
                    <a:pt x="492443" y="311372"/>
                    <a:pt x="481584" y="297656"/>
                  </a:cubicBezTo>
                  <a:cubicBezTo>
                    <a:pt x="470726" y="283940"/>
                    <a:pt x="503206" y="266700"/>
                    <a:pt x="507683" y="276225"/>
                  </a:cubicBezTo>
                  <a:cubicBezTo>
                    <a:pt x="512159" y="285750"/>
                    <a:pt x="509873" y="295275"/>
                    <a:pt x="519684" y="302228"/>
                  </a:cubicBezTo>
                  <a:cubicBezTo>
                    <a:pt x="529495" y="309182"/>
                    <a:pt x="533305" y="289941"/>
                    <a:pt x="529209" y="283178"/>
                  </a:cubicBezTo>
                  <a:cubicBezTo>
                    <a:pt x="525113" y="276416"/>
                    <a:pt x="519684" y="283178"/>
                    <a:pt x="519684" y="264128"/>
                  </a:cubicBezTo>
                  <a:cubicBezTo>
                    <a:pt x="519684" y="245078"/>
                    <a:pt x="548259" y="226028"/>
                    <a:pt x="557784" y="226028"/>
                  </a:cubicBezTo>
                  <a:cubicBezTo>
                    <a:pt x="567309" y="226028"/>
                    <a:pt x="557784" y="197453"/>
                    <a:pt x="548259" y="185928"/>
                  </a:cubicBezTo>
                  <a:cubicBezTo>
                    <a:pt x="538734" y="174403"/>
                    <a:pt x="519684" y="178403"/>
                    <a:pt x="514826" y="180689"/>
                  </a:cubicBezTo>
                  <a:cubicBezTo>
                    <a:pt x="509969" y="182975"/>
                    <a:pt x="520160" y="168878"/>
                    <a:pt x="525494" y="154877"/>
                  </a:cubicBezTo>
                  <a:cubicBezTo>
                    <a:pt x="530828" y="140875"/>
                    <a:pt x="548735" y="149828"/>
                    <a:pt x="548735" y="149828"/>
                  </a:cubicBezTo>
                  <a:lnTo>
                    <a:pt x="558260" y="140303"/>
                  </a:lnTo>
                  <a:cubicBezTo>
                    <a:pt x="558260" y="140303"/>
                    <a:pt x="562737" y="155734"/>
                    <a:pt x="567214" y="156401"/>
                  </a:cubicBezTo>
                  <a:cubicBezTo>
                    <a:pt x="571691" y="157067"/>
                    <a:pt x="572548" y="145066"/>
                    <a:pt x="572548" y="135541"/>
                  </a:cubicBezTo>
                  <a:lnTo>
                    <a:pt x="572548" y="118872"/>
                  </a:lnTo>
                  <a:close/>
                </a:path>
              </a:pathLst>
            </a:custGeom>
            <a:solidFill>
              <a:srgbClr val="163A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E48F6111-B937-AEDD-0A9C-71059177BD13}"/>
              </a:ext>
            </a:extLst>
          </p:cNvPr>
          <p:cNvGrpSpPr/>
          <p:nvPr/>
        </p:nvGrpSpPr>
        <p:grpSpPr>
          <a:xfrm>
            <a:off x="7787714" y="2814205"/>
            <a:ext cx="3831311" cy="1231357"/>
            <a:chOff x="7976679" y="2814205"/>
            <a:chExt cx="3831311" cy="1231357"/>
          </a:xfrm>
        </p:grpSpPr>
        <p:sp>
          <p:nvSpPr>
            <p:cNvPr id="34" name="Prostokąt: zaokrąglone rogi 33">
              <a:extLst>
                <a:ext uri="{FF2B5EF4-FFF2-40B4-BE49-F238E27FC236}">
                  <a16:creationId xmlns:a16="http://schemas.microsoft.com/office/drawing/2014/main" id="{F5959156-8DFB-B005-9796-582D93FF4B9C}"/>
                </a:ext>
              </a:extLst>
            </p:cNvPr>
            <p:cNvSpPr/>
            <p:nvPr/>
          </p:nvSpPr>
          <p:spPr>
            <a:xfrm>
              <a:off x="8802935" y="2877983"/>
              <a:ext cx="3005055" cy="10454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pole tekstowe 34">
              <a:extLst>
                <a:ext uri="{FF2B5EF4-FFF2-40B4-BE49-F238E27FC236}">
                  <a16:creationId xmlns:a16="http://schemas.microsoft.com/office/drawing/2014/main" id="{32727457-9856-544D-F20D-B2958F3FB8F6}"/>
                </a:ext>
              </a:extLst>
            </p:cNvPr>
            <p:cNvSpPr txBox="1"/>
            <p:nvPr/>
          </p:nvSpPr>
          <p:spPr>
            <a:xfrm>
              <a:off x="9281671" y="2949235"/>
              <a:ext cx="2337551" cy="89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 cap="all"/>
              </a:pP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You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are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welcome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to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join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us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and/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or</a:t>
              </a:r>
              <a:r>
                <a:rPr lang="pl-PL" sz="1200" b="1">
                  <a:solidFill>
                    <a:srgbClr val="6A84B4"/>
                  </a:solidFill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propose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your</a:t>
              </a:r>
              <a:r>
                <a:rPr lang="pl-PL" sz="1200" b="1">
                  <a:solidFill>
                    <a:srgbClr val="6A84B4"/>
                  </a:solidFill>
                  <a:effectLst/>
                  <a:latin typeface="Trenda "/>
                </a:rPr>
                <a:t> </a:t>
              </a:r>
              <a:r>
                <a:rPr lang="pl-PL" sz="1200" b="1" err="1">
                  <a:solidFill>
                    <a:srgbClr val="6A84B4"/>
                  </a:solidFill>
                  <a:effectLst/>
                  <a:latin typeface="Trenda "/>
                </a:rPr>
                <a:t>partnership</a:t>
              </a:r>
              <a:endParaRPr lang="en-US" sz="1200" b="1">
                <a:solidFill>
                  <a:srgbClr val="6A84B4"/>
                </a:solidFill>
                <a:effectLst/>
                <a:latin typeface="Trenda "/>
              </a:endParaRPr>
            </a:p>
          </p:txBody>
        </p:sp>
        <p:sp>
          <p:nvSpPr>
            <p:cNvPr id="36" name="Owal 35">
              <a:extLst>
                <a:ext uri="{FF2B5EF4-FFF2-40B4-BE49-F238E27FC236}">
                  <a16:creationId xmlns:a16="http://schemas.microsoft.com/office/drawing/2014/main" id="{09DE52EC-81C3-F007-BA20-DA353ECD7E3F}"/>
                </a:ext>
              </a:extLst>
            </p:cNvPr>
            <p:cNvSpPr/>
            <p:nvPr/>
          </p:nvSpPr>
          <p:spPr>
            <a:xfrm>
              <a:off x="7976679" y="2814205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6" name="Grafika 55" descr="Użytkownicy z wypełnieniem pełnym">
              <a:extLst>
                <a:ext uri="{FF2B5EF4-FFF2-40B4-BE49-F238E27FC236}">
                  <a16:creationId xmlns:a16="http://schemas.microsoft.com/office/drawing/2014/main" id="{8BE2658D-0A9C-BD4E-BA83-A78B73746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98308" y="3038191"/>
              <a:ext cx="787735" cy="7877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90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ciemny, nocne niebo">
            <a:extLst>
              <a:ext uri="{FF2B5EF4-FFF2-40B4-BE49-F238E27FC236}">
                <a16:creationId xmlns:a16="http://schemas.microsoft.com/office/drawing/2014/main" id="{AC3A3DF4-5928-8AB7-E31A-C059A630E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FDFE518-A9A0-E635-8054-B80B76E83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34" y="427363"/>
            <a:ext cx="7443930" cy="39092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6DDC651-91D2-5D6E-0578-7A35D994F140}"/>
              </a:ext>
            </a:extLst>
          </p:cNvPr>
          <p:cNvSpPr/>
          <p:nvPr/>
        </p:nvSpPr>
        <p:spPr>
          <a:xfrm>
            <a:off x="0" y="6337426"/>
            <a:ext cx="12191999" cy="536777"/>
          </a:xfrm>
          <a:prstGeom prst="rect">
            <a:avLst/>
          </a:prstGeom>
          <a:solidFill>
            <a:srgbClr val="163A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DB4CF2B-3830-3CD3-0766-E04AF90328FD}"/>
              </a:ext>
            </a:extLst>
          </p:cNvPr>
          <p:cNvSpPr txBox="1"/>
          <p:nvPr/>
        </p:nvSpPr>
        <p:spPr>
          <a:xfrm>
            <a:off x="1787986" y="4706076"/>
            <a:ext cx="88581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  <a:t>UKSW WELCOME CENTRE</a:t>
            </a:r>
            <a:b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</a:br>
            <a:endParaRPr lang="pl-PL" sz="2400" b="1">
              <a:solidFill>
                <a:srgbClr val="1F3C78"/>
              </a:solidFill>
              <a:latin typeface="Trenda Heavy" panose="00000A00000000000000" pitchFamily="50" charset="-18"/>
            </a:endParaRPr>
          </a:p>
          <a:p>
            <a:pPr algn="ctr"/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Welcome Centre provides </a:t>
            </a: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International </a:t>
            </a:r>
            <a:r>
              <a:rPr lang="pl-PL" sz="14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Students</a:t>
            </a: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 and </a:t>
            </a:r>
            <a:r>
              <a:rPr lang="pl-PL" sz="14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Guests</a:t>
            </a:r>
            <a:r>
              <a:rPr lang="pl-PL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 </a:t>
            </a:r>
            <a:r>
              <a:rPr lang="en-US" sz="14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with a necessary support in various aspects related to their stay in Poland and their studies at our University. </a:t>
            </a:r>
            <a:endParaRPr lang="pl-PL" sz="14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4604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ciemny, nocne niebo">
            <a:extLst>
              <a:ext uri="{FF2B5EF4-FFF2-40B4-BE49-F238E27FC236}">
                <a16:creationId xmlns:a16="http://schemas.microsoft.com/office/drawing/2014/main" id="{226E0485-8434-28B4-1D39-94C1A37DF2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FA7CD24-E779-A5D5-2B5C-0EB0CB3E8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511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0377114-21F7-948E-38EB-E08F8524C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680" y="2995664"/>
            <a:ext cx="3193854" cy="256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ECF059E-04FE-AD93-660C-B8BED0239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534" y="2995664"/>
            <a:ext cx="3067466" cy="246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7540844-89F3-143A-5920-3BFCB4551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844" y="2995664"/>
            <a:ext cx="3205194" cy="256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62BF0D9-366E-7B47-3FCE-22B88A414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865" y="2995664"/>
            <a:ext cx="2561228" cy="250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EF0962A-0BE5-7991-198D-6ACCDF1C94E0}"/>
              </a:ext>
            </a:extLst>
          </p:cNvPr>
          <p:cNvSpPr txBox="1"/>
          <p:nvPr/>
        </p:nvSpPr>
        <p:spPr>
          <a:xfrm>
            <a:off x="1074056" y="1128438"/>
            <a:ext cx="10043887" cy="20415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>
                <a:solidFill>
                  <a:srgbClr val="163A7D"/>
                </a:solidFill>
                <a:latin typeface="Trenda Heavy" panose="00000A00000000000000" pitchFamily="50" charset="-18"/>
              </a:rPr>
              <a:t>UKSW WELCOME CENTRE – A FRIENDLY VENUE FOR INTERNATIONAL STUDENTS AND STAFF</a:t>
            </a:r>
            <a:br>
              <a:rPr lang="pl-PL" sz="2400" b="1">
                <a:solidFill>
                  <a:srgbClr val="163A7D"/>
                </a:solidFill>
                <a:latin typeface="Trenda Heavy" panose="00000A00000000000000" pitchFamily="50" charset="-18"/>
              </a:rPr>
            </a:br>
            <a:br>
              <a:rPr lang="pl-PL" sz="2400" b="1">
                <a:solidFill>
                  <a:srgbClr val="163A7D"/>
                </a:solidFill>
                <a:latin typeface="Trenda Heavy" panose="00000A00000000000000" pitchFamily="50" charset="-18"/>
              </a:rPr>
            </a:br>
            <a:endParaRPr lang="pl-PL" sz="1400" b="1">
              <a:solidFill>
                <a:srgbClr val="163A7D"/>
              </a:solidFill>
              <a:latin typeface="Trenda Heavy" panose="00000A00000000000000" pitchFamily="50" charset="-18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1026F0E-9C77-1F6C-6B76-4C2B5C41A388}"/>
              </a:ext>
            </a:extLst>
          </p:cNvPr>
          <p:cNvSpPr/>
          <p:nvPr/>
        </p:nvSpPr>
        <p:spPr>
          <a:xfrm>
            <a:off x="-2" y="6093195"/>
            <a:ext cx="12191999" cy="764806"/>
          </a:xfrm>
          <a:prstGeom prst="rect">
            <a:avLst/>
          </a:prstGeom>
          <a:solidFill>
            <a:srgbClr val="163A7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15D52970-839A-DAC3-5D05-AA293CB64214}"/>
              </a:ext>
            </a:extLst>
          </p:cNvPr>
          <p:cNvSpPr/>
          <p:nvPr/>
        </p:nvSpPr>
        <p:spPr>
          <a:xfrm>
            <a:off x="1" y="-7290"/>
            <a:ext cx="12191999" cy="764806"/>
          </a:xfrm>
          <a:prstGeom prst="rect">
            <a:avLst/>
          </a:prstGeom>
          <a:solidFill>
            <a:srgbClr val="163A7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3329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ciemny, nocne niebo">
            <a:extLst>
              <a:ext uri="{FF2B5EF4-FFF2-40B4-BE49-F238E27FC236}">
                <a16:creationId xmlns:a16="http://schemas.microsoft.com/office/drawing/2014/main" id="{226E0485-8434-28B4-1D39-94C1A37DF2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FA7CD24-E779-A5D5-2B5C-0EB0CB3E8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511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EF0962A-0BE5-7991-198D-6ACCDF1C94E0}"/>
              </a:ext>
            </a:extLst>
          </p:cNvPr>
          <p:cNvSpPr txBox="1"/>
          <p:nvPr/>
        </p:nvSpPr>
        <p:spPr>
          <a:xfrm>
            <a:off x="1074056" y="1128438"/>
            <a:ext cx="10043887" cy="20415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  <a:t>UKSW WELCOME CENTRE – ORGANISATION </a:t>
            </a:r>
          </a:p>
          <a:p>
            <a:pPr algn="ctr">
              <a:lnSpc>
                <a:spcPct val="150000"/>
              </a:lnSpc>
            </a:pPr>
            <a: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  <a:t>VARIOUS SOCIAL  AND CULTURE EVENTS</a:t>
            </a:r>
            <a:b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</a:br>
            <a:b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</a:br>
            <a:endParaRPr lang="pl-PL" sz="1400" b="1">
              <a:solidFill>
                <a:srgbClr val="1F3C78"/>
              </a:solidFill>
              <a:latin typeface="Trenda Heavy" panose="00000A00000000000000" pitchFamily="50" charset="-18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1026F0E-9C77-1F6C-6B76-4C2B5C41A388}"/>
              </a:ext>
            </a:extLst>
          </p:cNvPr>
          <p:cNvSpPr/>
          <p:nvPr/>
        </p:nvSpPr>
        <p:spPr>
          <a:xfrm>
            <a:off x="-2" y="6093195"/>
            <a:ext cx="12191999" cy="764806"/>
          </a:xfrm>
          <a:prstGeom prst="rect">
            <a:avLst/>
          </a:prstGeom>
          <a:solidFill>
            <a:srgbClr val="163A7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15D52970-839A-DAC3-5D05-AA293CB64214}"/>
              </a:ext>
            </a:extLst>
          </p:cNvPr>
          <p:cNvSpPr/>
          <p:nvPr/>
        </p:nvSpPr>
        <p:spPr>
          <a:xfrm>
            <a:off x="1" y="-7290"/>
            <a:ext cx="12191999" cy="764806"/>
          </a:xfrm>
          <a:prstGeom prst="rect">
            <a:avLst/>
          </a:prstGeom>
          <a:solidFill>
            <a:srgbClr val="163A7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0A552C0-5F15-818F-BB92-8D87B931F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9" t="1631" r="6117" b="3366"/>
          <a:stretch/>
        </p:blipFill>
        <p:spPr>
          <a:xfrm>
            <a:off x="-89616" y="2995664"/>
            <a:ext cx="3193855" cy="246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EE8634C-DFE2-BF19-0577-DA9492C08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1" r="5639"/>
          <a:stretch/>
        </p:blipFill>
        <p:spPr>
          <a:xfrm>
            <a:off x="3091059" y="2991236"/>
            <a:ext cx="3004938" cy="246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E8CAF3B-4AAC-B087-DECE-AC1D892338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3" r="2134"/>
          <a:stretch/>
        </p:blipFill>
        <p:spPr>
          <a:xfrm>
            <a:off x="6051489" y="3003759"/>
            <a:ext cx="3114393" cy="2451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945CC28-C728-7667-DB35-5BBD4654EE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515"/>
          <a:stretch/>
        </p:blipFill>
        <p:spPr>
          <a:xfrm>
            <a:off x="9135638" y="3003759"/>
            <a:ext cx="3193856" cy="2486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1732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ciemny, nocne niebo&#10;&#10;Opis wygenerowany automatycznie">
            <a:extLst>
              <a:ext uri="{FF2B5EF4-FFF2-40B4-BE49-F238E27FC236}">
                <a16:creationId xmlns:a16="http://schemas.microsoft.com/office/drawing/2014/main" id="{4747AEB4-3E40-8A71-81E1-DF987C053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34787"/>
            <a:ext cx="12192000" cy="6874203"/>
          </a:xfrm>
          <a:prstGeom prst="rect">
            <a:avLst/>
          </a:prstGeom>
        </p:spPr>
      </p:pic>
      <p:pic>
        <p:nvPicPr>
          <p:cNvPr id="8" name="Obraz 7" descr="Obraz zawierający niebo, meble, krzesło, na wolnym powietrzu&#10;&#10;Opis wygenerowany automatycznie">
            <a:extLst>
              <a:ext uri="{FF2B5EF4-FFF2-40B4-BE49-F238E27FC236}">
                <a16:creationId xmlns:a16="http://schemas.microsoft.com/office/drawing/2014/main" id="{8D06E028-4DAB-C0A5-18CB-5706C1EDC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9031" cy="6858000"/>
          </a:xfrm>
          <a:prstGeom prst="rect">
            <a:avLst/>
          </a:prstGeom>
        </p:spPr>
      </p:pic>
      <p:sp>
        <p:nvSpPr>
          <p:cNvPr id="9" name="Równoległobok 8">
            <a:extLst>
              <a:ext uri="{FF2B5EF4-FFF2-40B4-BE49-F238E27FC236}">
                <a16:creationId xmlns:a16="http://schemas.microsoft.com/office/drawing/2014/main" id="{1B4F3A68-ABD1-9083-BE17-5C3D3D0CC513}"/>
              </a:ext>
            </a:extLst>
          </p:cNvPr>
          <p:cNvSpPr/>
          <p:nvPr/>
        </p:nvSpPr>
        <p:spPr>
          <a:xfrm>
            <a:off x="745926" y="3087253"/>
            <a:ext cx="5162446" cy="647281"/>
          </a:xfrm>
          <a:prstGeom prst="parallelogram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A1C5031-9992-0AFA-A5CB-75B8C6EC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046" y="2779082"/>
            <a:ext cx="10024217" cy="126362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2800" b="1">
                <a:solidFill>
                  <a:schemeClr val="bg1"/>
                </a:solidFill>
                <a:latin typeface="Trenda Heavy" panose="00000A00000000000000" pitchFamily="50" charset="-18"/>
              </a:rPr>
              <a:t>SOCIAL ACTIVITY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85072DF-E34F-0AC6-B88D-AF6AAF9DF355}"/>
              </a:ext>
            </a:extLst>
          </p:cNvPr>
          <p:cNvSpPr txBox="1"/>
          <p:nvPr/>
        </p:nvSpPr>
        <p:spPr>
          <a:xfrm>
            <a:off x="6589154" y="1136088"/>
            <a:ext cx="47145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UKSW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N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ON-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UBLIC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K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INDERGARTEN is the first academic institution of this kind in Warsaw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offer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ing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demonstration classes and student internship. Its staff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along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with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academics from the Faculty of Pedagogical Sciences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.</a:t>
            </a:r>
          </a:p>
          <a:p>
            <a:pPr algn="just"/>
            <a:endParaRPr lang="pl-PL" sz="18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</p:txBody>
      </p:sp>
      <p:pic>
        <p:nvPicPr>
          <p:cNvPr id="14" name="Obraz 13" descr="Obraz zawierający Grafika, Czcionka, projekt graficzny, zrzut ekranu&#10;&#10;Opis wygenerowany automatycznie">
            <a:extLst>
              <a:ext uri="{FF2B5EF4-FFF2-40B4-BE49-F238E27FC236}">
                <a16:creationId xmlns:a16="http://schemas.microsoft.com/office/drawing/2014/main" id="{A83C45D3-8EDC-996D-4E0B-734A436BA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546" y="6085496"/>
            <a:ext cx="1035597" cy="24652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989BF06-9B27-14A0-5B58-BC3C078D93FE}"/>
              </a:ext>
            </a:extLst>
          </p:cNvPr>
          <p:cNvSpPr txBox="1"/>
          <p:nvPr/>
        </p:nvSpPr>
        <p:spPr>
          <a:xfrm>
            <a:off x="5150232" y="4296189"/>
            <a:ext cx="47145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COMMUNITY CENTRE FOR MENTAL HEALTH SCIENTISTS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of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the Institute of Psychology have developed a pioneering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programme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for the prevention of mental health crises in children and young people. The project is being implemented by the university company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-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Ezra UKSW Ltd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 algn="just"/>
            <a:endParaRPr lang="pl-PL" sz="18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5520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iemny, nocne niebo">
            <a:extLst>
              <a:ext uri="{FF2B5EF4-FFF2-40B4-BE49-F238E27FC236}">
                <a16:creationId xmlns:a16="http://schemas.microsoft.com/office/drawing/2014/main" id="{6FC3435D-A56D-9A4F-3AF6-512DF2A2CF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-16203"/>
            <a:ext cx="12192000" cy="687420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552B4DA-E89B-4D0A-819C-BFA5EE518459}"/>
              </a:ext>
            </a:extLst>
          </p:cNvPr>
          <p:cNvSpPr txBox="1"/>
          <p:nvPr/>
        </p:nvSpPr>
        <p:spPr>
          <a:xfrm>
            <a:off x="1047342" y="1506093"/>
            <a:ext cx="4474245" cy="3972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>
                <a:solidFill>
                  <a:srgbClr val="163A7D"/>
                </a:solidFill>
                <a:latin typeface="Trenda Heavy" panose="00000A00000000000000" pitchFamily="50" charset="-18"/>
              </a:rPr>
              <a:t>SCIENCE FOR BUSINESS</a:t>
            </a:r>
          </a:p>
          <a:p>
            <a:pPr algn="just"/>
            <a:endParaRPr lang="pl-PL" sz="14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UKSW WORLD ECONOMY CENTRE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,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with its modern site on the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Wóycickiego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campus, is a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n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university research unit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dealing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with current economic events, processes, and phenomena as well as dissemination of economic knowledge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.</a:t>
            </a:r>
          </a:p>
          <a:p>
            <a:pPr>
              <a:lnSpc>
                <a:spcPct val="150000"/>
              </a:lnSpc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 establishment of the World Economy Centre responds to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contemporary socio-economic challenges. The Centre conducts development work of an interdisciplinary nature in areas related to the socio-economic development of Poland, Europe, and the world.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59459FA-DCD3-79CE-9756-11E6DFAD9FAE}"/>
              </a:ext>
            </a:extLst>
          </p:cNvPr>
          <p:cNvSpPr/>
          <p:nvPr/>
        </p:nvSpPr>
        <p:spPr>
          <a:xfrm>
            <a:off x="10612796" y="0"/>
            <a:ext cx="1579204" cy="6858000"/>
          </a:xfrm>
          <a:prstGeom prst="rect">
            <a:avLst/>
          </a:prstGeom>
          <a:solidFill>
            <a:srgbClr val="173A7E"/>
          </a:solidFill>
          <a:ln>
            <a:solidFill>
              <a:srgbClr val="173A7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 descr="Obraz zawierający tekst, człowiek, ubrania, osoba&#10;&#10;Opis wygenerowany automatycznie">
            <a:extLst>
              <a:ext uri="{FF2B5EF4-FFF2-40B4-BE49-F238E27FC236}">
                <a16:creationId xmlns:a16="http://schemas.microsoft.com/office/drawing/2014/main" id="{0E9E6F14-E065-37AA-A5F8-21F5F4916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03" y="649045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 descr="Obraz zawierający podłoga, w pomieszczeniu, sufit, pokój&#10;&#10;Opis wygenerowany automatycznie">
            <a:extLst>
              <a:ext uri="{FF2B5EF4-FFF2-40B4-BE49-F238E27FC236}">
                <a16:creationId xmlns:a16="http://schemas.microsoft.com/office/drawing/2014/main" id="{D897296E-1C82-8E03-42E2-2BC71F8D5C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09"/>
          <a:stretch/>
        </p:blipFill>
        <p:spPr>
          <a:xfrm>
            <a:off x="6905804" y="3943617"/>
            <a:ext cx="4572000" cy="254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438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ciemny, nocne niebo">
            <a:extLst>
              <a:ext uri="{FF2B5EF4-FFF2-40B4-BE49-F238E27FC236}">
                <a16:creationId xmlns:a16="http://schemas.microsoft.com/office/drawing/2014/main" id="{EC409D38-A2DE-A5E5-3FE8-237CA23CB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pic>
        <p:nvPicPr>
          <p:cNvPr id="5" name="Obraz 4" descr="Obraz zawierający Ludzka twarz, ubrania, osoba, uśmiech&#10;&#10;Opis wygenerowany automatycznie">
            <a:extLst>
              <a:ext uri="{FF2B5EF4-FFF2-40B4-BE49-F238E27FC236}">
                <a16:creationId xmlns:a16="http://schemas.microsoft.com/office/drawing/2014/main" id="{CF003ACD-7910-C79E-A365-34EDEF0E9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69" y="0"/>
            <a:ext cx="6469031" cy="6858000"/>
          </a:xfrm>
          <a:prstGeom prst="rect">
            <a:avLst/>
          </a:prstGeom>
        </p:spPr>
      </p:pic>
      <p:pic>
        <p:nvPicPr>
          <p:cNvPr id="6" name="Obraz 5" descr="Obraz zawierający Grafika, Czcionka, projekt graficzny, zrzut ekranu&#10;&#10;Opis wygenerowany automatycznie">
            <a:extLst>
              <a:ext uri="{FF2B5EF4-FFF2-40B4-BE49-F238E27FC236}">
                <a16:creationId xmlns:a16="http://schemas.microsoft.com/office/drawing/2014/main" id="{B751B4E1-AF83-C7D3-B426-212993F77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546" y="5931587"/>
            <a:ext cx="1035597" cy="24652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F92BCE2-7826-2BC1-3684-B7F7AC93E465}"/>
              </a:ext>
            </a:extLst>
          </p:cNvPr>
          <p:cNvSpPr txBox="1"/>
          <p:nvPr/>
        </p:nvSpPr>
        <p:spPr>
          <a:xfrm>
            <a:off x="850294" y="1007639"/>
            <a:ext cx="6600707" cy="1725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ACADEMIC INCUBATOR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OF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ENTREPRENEURSHIP prepare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students to enter the market and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to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cooperate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with the business community.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raining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and workshops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offered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by the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Incubator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to the UKSW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students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are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 line with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labour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market trends.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Moreover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Academic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Incubator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of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Enterpreneurship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organizes Career Days, business conventions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,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meetings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with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experienced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enterpreneurs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as well as individual consultations concerning professional development.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AACA6F2-09D8-BF13-F133-49239A0849E1}"/>
              </a:ext>
            </a:extLst>
          </p:cNvPr>
          <p:cNvSpPr txBox="1"/>
          <p:nvPr/>
        </p:nvSpPr>
        <p:spPr>
          <a:xfrm>
            <a:off x="850294" y="3741071"/>
            <a:ext cx="5245706" cy="1725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WEATHER STATION at the Ecology and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Ecophilosophy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Centre at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Wóycickiego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Campus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a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scientific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installation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station that monitor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air pollution with particulate matter PM 2.5 and PM 10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 real time. Data collected at the station are updated and presented on a dedicated platform and TV screen in the building of Natural Sciences Laboratory Centre.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</p:txBody>
      </p:sp>
    </p:spTree>
    <p:extLst>
      <p:ext uri="{BB962C8B-B14F-4D97-AF65-F5344CB8AC3E}">
        <p14:creationId xmlns:p14="http://schemas.microsoft.com/office/powerpoint/2010/main" val="29211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ciemny, nocne niebo">
            <a:extLst>
              <a:ext uri="{FF2B5EF4-FFF2-40B4-BE49-F238E27FC236}">
                <a16:creationId xmlns:a16="http://schemas.microsoft.com/office/drawing/2014/main" id="{7FB083C2-127F-D532-6130-6F30BAC57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pic>
        <p:nvPicPr>
          <p:cNvPr id="5" name="Obraz 4" descr="Obraz zawierający niebo, budynek, na wolnym powietrzu, architektura&#10;&#10;Opis wygenerowany automatycznie">
            <a:extLst>
              <a:ext uri="{FF2B5EF4-FFF2-40B4-BE49-F238E27FC236}">
                <a16:creationId xmlns:a16="http://schemas.microsoft.com/office/drawing/2014/main" id="{3BDA326A-AFF4-9114-90A9-0E5A11B46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59" y="0"/>
            <a:ext cx="7832494" cy="6858000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D7B679BD-D5D3-D091-2555-EECC58F61678}"/>
              </a:ext>
            </a:extLst>
          </p:cNvPr>
          <p:cNvSpPr txBox="1">
            <a:spLocks/>
          </p:cNvSpPr>
          <p:nvPr/>
        </p:nvSpPr>
        <p:spPr>
          <a:xfrm>
            <a:off x="7010046" y="2684717"/>
            <a:ext cx="4569336" cy="4928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MULTIDISCIPLINARY RESEARCH CENTRE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is the latest UKSW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invest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ition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created in response to the evolving needs of the scientific and business milieu. The Centre, unique on a national and international scale, is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based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Dziekanów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Leśny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near Warsaw.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 algn="l"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Its purpose is to introduce innovative solutions of digital and information technologies to the economy and state administration.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 algn="l"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 Centre brings together specialists in data science, artificial intelligence, machine learning, cybersecurity, medical, technical and life sciences as well as humanities and social sciences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.</a:t>
            </a:r>
          </a:p>
        </p:txBody>
      </p:sp>
      <p:sp>
        <p:nvSpPr>
          <p:cNvPr id="7" name="Równoległobok 6">
            <a:extLst>
              <a:ext uri="{FF2B5EF4-FFF2-40B4-BE49-F238E27FC236}">
                <a16:creationId xmlns:a16="http://schemas.microsoft.com/office/drawing/2014/main" id="{E2A86A89-444A-0DB2-E779-691B6F32512E}"/>
              </a:ext>
            </a:extLst>
          </p:cNvPr>
          <p:cNvSpPr/>
          <p:nvPr/>
        </p:nvSpPr>
        <p:spPr>
          <a:xfrm>
            <a:off x="4345663" y="1167918"/>
            <a:ext cx="7360467" cy="647281"/>
          </a:xfrm>
          <a:prstGeom prst="parallelogram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81DBFF26-C2D1-ABCF-6E2F-223C71DDA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853" y="859747"/>
            <a:ext cx="6472009" cy="126362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2400" b="1">
                <a:solidFill>
                  <a:schemeClr val="bg1"/>
                </a:solidFill>
                <a:latin typeface="Trenda Heavy" panose="00000A00000000000000" pitchFamily="50" charset="-18"/>
              </a:rPr>
              <a:t>MULTIDISCIPLINARY RESEARCH CENTRE</a:t>
            </a:r>
          </a:p>
        </p:txBody>
      </p:sp>
    </p:spTree>
    <p:extLst>
      <p:ext uri="{BB962C8B-B14F-4D97-AF65-F5344CB8AC3E}">
        <p14:creationId xmlns:p14="http://schemas.microsoft.com/office/powerpoint/2010/main" val="420389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A5D423AB-7B75-CEDB-D899-97FC193A0D5E}"/>
              </a:ext>
            </a:extLst>
          </p:cNvPr>
          <p:cNvGrpSpPr/>
          <p:nvPr/>
        </p:nvGrpSpPr>
        <p:grpSpPr>
          <a:xfrm>
            <a:off x="452673" y="-18108"/>
            <a:ext cx="7826723" cy="6876107"/>
            <a:chOff x="-2602873" y="0"/>
            <a:chExt cx="7826723" cy="6858000"/>
          </a:xfrm>
        </p:grpSpPr>
        <p:sp>
          <p:nvSpPr>
            <p:cNvPr id="4" name="Trójkąt równoramienny 3">
              <a:extLst>
                <a:ext uri="{FF2B5EF4-FFF2-40B4-BE49-F238E27FC236}">
                  <a16:creationId xmlns:a16="http://schemas.microsoft.com/office/drawing/2014/main" id="{626993E1-CB6A-DCFC-0B65-6395706A97E5}"/>
                </a:ext>
              </a:extLst>
            </p:cNvPr>
            <p:cNvSpPr/>
            <p:nvPr/>
          </p:nvSpPr>
          <p:spPr>
            <a:xfrm rot="10800000">
              <a:off x="0" y="0"/>
              <a:ext cx="5223850" cy="6858000"/>
            </a:xfrm>
            <a:prstGeom prst="triangle">
              <a:avLst/>
            </a:prstGeom>
            <a:solidFill>
              <a:srgbClr val="173A7E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Trójkąt równoramienny 4">
              <a:extLst>
                <a:ext uri="{FF2B5EF4-FFF2-40B4-BE49-F238E27FC236}">
                  <a16:creationId xmlns:a16="http://schemas.microsoft.com/office/drawing/2014/main" id="{1B83CDD2-E40A-E74E-0724-DFD2808189D5}"/>
                </a:ext>
              </a:extLst>
            </p:cNvPr>
            <p:cNvSpPr/>
            <p:nvPr/>
          </p:nvSpPr>
          <p:spPr>
            <a:xfrm>
              <a:off x="-2602873" y="0"/>
              <a:ext cx="5223850" cy="6858000"/>
            </a:xfrm>
            <a:prstGeom prst="triangle">
              <a:avLst/>
            </a:prstGeom>
            <a:solidFill>
              <a:srgbClr val="173A7E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3" name="Obraz 12" descr="Obraz zawierający na wolnym powietrzu, chmura, niebo, okno&#10;&#10;Opis wygenerowany automatycznie">
            <a:extLst>
              <a:ext uri="{FF2B5EF4-FFF2-40B4-BE49-F238E27FC236}">
                <a16:creationId xmlns:a16="http://schemas.microsoft.com/office/drawing/2014/main" id="{A2A0A104-5A90-264F-D03D-BDBFC314F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07"/>
            <a:ext cx="7835973" cy="68942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Obraz 14" descr="Obraz zawierający Grafika, Czcionka, projekt graficzny, zrzut ekranu&#10;&#10;Opis wygenerowany automatycznie">
            <a:extLst>
              <a:ext uri="{FF2B5EF4-FFF2-40B4-BE49-F238E27FC236}">
                <a16:creationId xmlns:a16="http://schemas.microsoft.com/office/drawing/2014/main" id="{70467824-9661-5744-0F7A-DEF79CAF6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2" y="600788"/>
            <a:ext cx="1317440" cy="313612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3690456-E1A6-789F-1A91-A4EF22D89FA4}"/>
              </a:ext>
            </a:extLst>
          </p:cNvPr>
          <p:cNvSpPr txBox="1"/>
          <p:nvPr/>
        </p:nvSpPr>
        <p:spPr>
          <a:xfrm>
            <a:off x="7740555" y="2566103"/>
            <a:ext cx="3998772" cy="1725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200" b="1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C</a:t>
            </a:r>
            <a:r>
              <a:rPr lang="en-US" sz="1200" b="1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ardinal</a:t>
            </a:r>
            <a:r>
              <a:rPr lang="en-US" sz="1200" b="1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Stefan </a:t>
            </a:r>
            <a:r>
              <a:rPr lang="en-US" sz="1200" b="1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Wyszyński</a:t>
            </a:r>
            <a:r>
              <a:rPr lang="en-US" sz="1200" b="1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University</a:t>
            </a:r>
            <a:r>
              <a:rPr lang="pl-PL" sz="1200" b="1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in </a:t>
            </a:r>
            <a:r>
              <a:rPr lang="pl-PL" sz="1200" b="1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Warsaw</a:t>
            </a:r>
            <a:r>
              <a:rPr lang="en-US" sz="1200" b="1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endParaRPr lang="pl-PL" sz="1200" b="1" spc="50">
              <a:ln w="0"/>
              <a:solidFill>
                <a:srgbClr val="173A7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>
              <a:lnSpc>
                <a:spcPct val="150000"/>
              </a:lnSpc>
            </a:pP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is a public university, 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with </a:t>
            </a:r>
            <a:r>
              <a:rPr lang="pl-PL" sz="1200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its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pl-PL" sz="1200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roots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in 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the Academy </a:t>
            </a:r>
            <a:endParaRPr lang="pl-PL" sz="1200" spc="50">
              <a:ln w="0"/>
              <a:solidFill>
                <a:srgbClr val="173A7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>
              <a:lnSpc>
                <a:spcPct val="150000"/>
              </a:lnSpc>
            </a:pP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of Catholic Theology. 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As 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a young university 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but of 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rich tradition and modern infrastructure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, UKSW </a:t>
            </a:r>
            <a:r>
              <a:rPr lang="pl-PL" sz="1200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offers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excellent conditions 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to 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widely understood development of the PERSON</a:t>
            </a:r>
            <a:r>
              <a:rPr lang="en-US" sz="1200">
                <a:solidFill>
                  <a:srgbClr val="173A7E"/>
                </a:solidFill>
                <a:latin typeface="Trenda" panose="00000500000000000000" pitchFamily="50" charset="-18"/>
              </a:rPr>
              <a:t>.</a:t>
            </a:r>
            <a:endParaRPr lang="pl-PL" sz="1200">
              <a:solidFill>
                <a:srgbClr val="173A7E"/>
              </a:solidFill>
              <a:latin typeface="Trenda" panose="00000500000000000000" pitchFamily="50" charset="-18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38F8271-FD82-E639-FE1C-46B9EBE6B8DF}"/>
              </a:ext>
            </a:extLst>
          </p:cNvPr>
          <p:cNvSpPr txBox="1"/>
          <p:nvPr/>
        </p:nvSpPr>
        <p:spPr>
          <a:xfrm>
            <a:off x="7734234" y="4409639"/>
            <a:ext cx="3909675" cy="1448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E</a:t>
            </a:r>
            <a:r>
              <a:rPr lang="en-US" sz="1200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xperienced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and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highly specialized academic staff of 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the 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UKSW consists of </a:t>
            </a:r>
            <a:r>
              <a:rPr lang="pl-PL" sz="1200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nationally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and </a:t>
            </a:r>
            <a:r>
              <a:rPr lang="pl-PL" sz="1200" spc="50" err="1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internationally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RECOGNIZED SCIENTIST, 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many of whom receive prestigious awards for scientific</a:t>
            </a:r>
            <a:r>
              <a:rPr lang="uk-UA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 </a:t>
            </a:r>
            <a:r>
              <a:rPr lang="en-US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research and teaching activities</a:t>
            </a:r>
            <a:r>
              <a:rPr lang="pl-PL" sz="1200" spc="50">
                <a:ln w="0"/>
                <a:solidFill>
                  <a:srgbClr val="173A7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826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ciemny, nocne niebo">
            <a:extLst>
              <a:ext uri="{FF2B5EF4-FFF2-40B4-BE49-F238E27FC236}">
                <a16:creationId xmlns:a16="http://schemas.microsoft.com/office/drawing/2014/main" id="{DC62B1BB-9447-1396-2CF7-CD0292FC3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7483D5D-4074-0BB5-6AE5-679A24C509E1}"/>
              </a:ext>
            </a:extLst>
          </p:cNvPr>
          <p:cNvSpPr/>
          <p:nvPr/>
        </p:nvSpPr>
        <p:spPr>
          <a:xfrm>
            <a:off x="0" y="0"/>
            <a:ext cx="1579204" cy="6858000"/>
          </a:xfrm>
          <a:prstGeom prst="rect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DAB0E83-75D8-D8A4-9C3B-3B5C9C9BB1A5}"/>
              </a:ext>
            </a:extLst>
          </p:cNvPr>
          <p:cNvSpPr txBox="1"/>
          <p:nvPr/>
        </p:nvSpPr>
        <p:spPr>
          <a:xfrm rot="16200000">
            <a:off x="-2398022" y="2625793"/>
            <a:ext cx="6851893" cy="16003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200" b="1">
                <a:solidFill>
                  <a:schemeClr val="bg1"/>
                </a:solidFill>
                <a:latin typeface="Trenda Heavy" panose="00000A00000000000000" pitchFamily="50" charset="-18"/>
              </a:rPr>
              <a:t>MULTIDISCIPLINARY RESEARCH CENTRE</a:t>
            </a:r>
          </a:p>
          <a:p>
            <a:pPr algn="ctr">
              <a:lnSpc>
                <a:spcPct val="150000"/>
              </a:lnSpc>
            </a:pPr>
            <a:r>
              <a:rPr lang="pl-PL" sz="20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RESEARCH UNITS </a:t>
            </a:r>
          </a:p>
          <a:p>
            <a:pPr algn="ctr">
              <a:lnSpc>
                <a:spcPct val="150000"/>
              </a:lnSpc>
            </a:pPr>
            <a:endParaRPr lang="pl-PL" sz="2400" b="1">
              <a:solidFill>
                <a:schemeClr val="bg1"/>
              </a:solidFill>
              <a:latin typeface="Trenda Heavy" panose="00000A00000000000000" pitchFamily="50" charset="-18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50D509E-4EDE-79DF-1285-CB176E48D5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5069459"/>
              </p:ext>
            </p:extLst>
          </p:nvPr>
        </p:nvGraphicFramePr>
        <p:xfrm>
          <a:off x="2873445" y="790089"/>
          <a:ext cx="673873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Obraz 9" descr="Obraz zawierający Grafika, Czcionka, projekt graficzny, zrzut ekranu&#10;&#10;Opis wygenerowany automatycznie">
            <a:extLst>
              <a:ext uri="{FF2B5EF4-FFF2-40B4-BE49-F238E27FC236}">
                <a16:creationId xmlns:a16="http://schemas.microsoft.com/office/drawing/2014/main" id="{F388EC61-DD5A-A345-95E7-7CBD09390E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546" y="6085496"/>
            <a:ext cx="1035597" cy="2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8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ciemny, nocne niebo">
            <a:extLst>
              <a:ext uri="{FF2B5EF4-FFF2-40B4-BE49-F238E27FC236}">
                <a16:creationId xmlns:a16="http://schemas.microsoft.com/office/drawing/2014/main" id="{DC62B1BB-9447-1396-2CF7-CD0292FC3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7483D5D-4074-0BB5-6AE5-679A24C509E1}"/>
              </a:ext>
            </a:extLst>
          </p:cNvPr>
          <p:cNvSpPr/>
          <p:nvPr/>
        </p:nvSpPr>
        <p:spPr>
          <a:xfrm>
            <a:off x="0" y="0"/>
            <a:ext cx="1579204" cy="6858000"/>
          </a:xfrm>
          <a:prstGeom prst="rect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DAB0E83-75D8-D8A4-9C3B-3B5C9C9BB1A5}"/>
              </a:ext>
            </a:extLst>
          </p:cNvPr>
          <p:cNvSpPr txBox="1"/>
          <p:nvPr/>
        </p:nvSpPr>
        <p:spPr>
          <a:xfrm rot="16200000">
            <a:off x="-2398022" y="2625793"/>
            <a:ext cx="6851893" cy="16003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200" b="1">
                <a:solidFill>
                  <a:schemeClr val="bg1"/>
                </a:solidFill>
                <a:latin typeface="Trenda Heavy" panose="00000A00000000000000" pitchFamily="50" charset="-18"/>
              </a:rPr>
              <a:t>MULTIDISCIPLINARY RESEARCH CENTRE</a:t>
            </a:r>
          </a:p>
          <a:p>
            <a:pPr algn="ctr">
              <a:lnSpc>
                <a:spcPct val="150000"/>
              </a:lnSpc>
            </a:pPr>
            <a:r>
              <a:rPr lang="pl-PL" sz="20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RESEARCH UNITS </a:t>
            </a:r>
          </a:p>
          <a:p>
            <a:pPr algn="ctr">
              <a:lnSpc>
                <a:spcPct val="150000"/>
              </a:lnSpc>
            </a:pPr>
            <a:endParaRPr lang="pl-PL" sz="2400" b="1">
              <a:solidFill>
                <a:schemeClr val="bg1"/>
              </a:solidFill>
              <a:latin typeface="Trenda Heavy" panose="00000A00000000000000" pitchFamily="50" charset="-18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94B828C-9884-509D-809D-0DA26CC9B8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8499395"/>
              </p:ext>
            </p:extLst>
          </p:nvPr>
        </p:nvGraphicFramePr>
        <p:xfrm>
          <a:off x="2697164" y="790089"/>
          <a:ext cx="7207327" cy="5212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Obraz 2" descr="Obraz zawierający Grafika, Czcionka, projekt graficzny, zrzut ekranu&#10;&#10;Opis wygenerowany automatycznie">
            <a:extLst>
              <a:ext uri="{FF2B5EF4-FFF2-40B4-BE49-F238E27FC236}">
                <a16:creationId xmlns:a16="http://schemas.microsoft.com/office/drawing/2014/main" id="{4FEBC701-FCF7-F129-D0F7-2D7919112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546" y="6085496"/>
            <a:ext cx="1035597" cy="2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3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ciemny, nocne niebo">
            <a:extLst>
              <a:ext uri="{FF2B5EF4-FFF2-40B4-BE49-F238E27FC236}">
                <a16:creationId xmlns:a16="http://schemas.microsoft.com/office/drawing/2014/main" id="{F90BB628-535B-2918-02BC-D9A28F5BC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552B4DA-E89B-4D0A-819C-BFA5EE518459}"/>
              </a:ext>
            </a:extLst>
          </p:cNvPr>
          <p:cNvSpPr txBox="1"/>
          <p:nvPr/>
        </p:nvSpPr>
        <p:spPr>
          <a:xfrm>
            <a:off x="489850" y="4290863"/>
            <a:ext cx="11212297" cy="171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>
                <a:solidFill>
                  <a:srgbClr val="163A7D"/>
                </a:solidFill>
                <a:latin typeface="Trenda Heavy" panose="00000A00000000000000" pitchFamily="50" charset="-18"/>
              </a:rPr>
              <a:t>STUDIES IN ENGLISH</a:t>
            </a:r>
          </a:p>
          <a:p>
            <a:endParaRPr lang="pl-PL" sz="1150" b="1">
              <a:solidFill>
                <a:srgbClr val="1F3C78"/>
              </a:solidFill>
              <a:latin typeface="Trenda Heavy" panose="00000A00000000000000" pitchFamily="50" charset="-18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 Specialist Theology Studies at the Faculty of Theology at the Cardinal Wyszynski University in Warsaw provide a unique opportunity to obtain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wide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theological knowledge and, at the same time, to specialize in one of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main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domains of theology. The graduates are to be not only experts in their narrow domains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but also to have extensive theological knowledge and be prepared to perform at work as a responsible, seasoned and committed professional.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91EB124-184A-C9E2-E184-FF79A0055D41}"/>
              </a:ext>
            </a:extLst>
          </p:cNvPr>
          <p:cNvSpPr/>
          <p:nvPr/>
        </p:nvSpPr>
        <p:spPr>
          <a:xfrm>
            <a:off x="0" y="6337426"/>
            <a:ext cx="12191999" cy="536777"/>
          </a:xfrm>
          <a:prstGeom prst="rect">
            <a:avLst/>
          </a:prstGeom>
          <a:solidFill>
            <a:srgbClr val="163A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 descr="Obraz zawierający tekst, osoba&#10;&#10;Opis wygenerowany automatycznie">
            <a:extLst>
              <a:ext uri="{FF2B5EF4-FFF2-40B4-BE49-F238E27FC236}">
                <a16:creationId xmlns:a16="http://schemas.microsoft.com/office/drawing/2014/main" id="{FBF325F2-7DC9-131C-3148-E45594D3FB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7" b="24787"/>
          <a:stretch/>
        </p:blipFill>
        <p:spPr>
          <a:xfrm>
            <a:off x="0" y="0"/>
            <a:ext cx="121920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91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>
            <a:extLst>
              <a:ext uri="{FF2B5EF4-FFF2-40B4-BE49-F238E27FC236}">
                <a16:creationId xmlns:a16="http://schemas.microsoft.com/office/drawing/2014/main" id="{9A862430-1F3C-01DD-6B88-4B2A522B744B}"/>
              </a:ext>
            </a:extLst>
          </p:cNvPr>
          <p:cNvGrpSpPr/>
          <p:nvPr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pic>
          <p:nvPicPr>
            <p:cNvPr id="7" name="Obraz 6" descr="Obraz zawierający niebieskie, Jaskrawoniebieski, design&#10;&#10;Opis wygenerowany automatycznie">
              <a:extLst>
                <a:ext uri="{FF2B5EF4-FFF2-40B4-BE49-F238E27FC236}">
                  <a16:creationId xmlns:a16="http://schemas.microsoft.com/office/drawing/2014/main" id="{954216EE-3191-30D7-CEFB-A3DC2370F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724" y="0"/>
              <a:ext cx="9700752" cy="6858000"/>
            </a:xfrm>
            <a:prstGeom prst="rect">
              <a:avLst/>
            </a:prstGeom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A3A93633-AB9B-D062-7E41-137900A2FB69}"/>
                </a:ext>
              </a:extLst>
            </p:cNvPr>
            <p:cNvSpPr/>
            <p:nvPr/>
          </p:nvSpPr>
          <p:spPr>
            <a:xfrm>
              <a:off x="0" y="0"/>
              <a:ext cx="2489724" cy="6858000"/>
            </a:xfrm>
            <a:prstGeom prst="rect">
              <a:avLst/>
            </a:prstGeom>
            <a:solidFill>
              <a:srgbClr val="173A7E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E900FB73-7491-9BDF-46D7-C78496A6E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0472" y="2191184"/>
            <a:ext cx="368982" cy="366249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DFECF65C-8AE8-2C7A-084F-B70010152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883" y="4260802"/>
            <a:ext cx="368982" cy="36898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0FDAA0C-D680-9B9A-B3F5-B0DEF1E57EC1}"/>
              </a:ext>
            </a:extLst>
          </p:cNvPr>
          <p:cNvSpPr txBox="1"/>
          <p:nvPr/>
        </p:nvSpPr>
        <p:spPr>
          <a:xfrm>
            <a:off x="1492632" y="2191184"/>
            <a:ext cx="552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Trenda Bold" panose="00000800000000000000" pitchFamily="50" charset="-18"/>
              </a:rPr>
              <a:t>@UniwersytetKardynalaStefanaWyszynskiego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ABFDBAA-30B3-0EFE-2DE2-91549F4B3AA5}"/>
              </a:ext>
            </a:extLst>
          </p:cNvPr>
          <p:cNvSpPr txBox="1"/>
          <p:nvPr/>
        </p:nvSpPr>
        <p:spPr>
          <a:xfrm>
            <a:off x="1494436" y="4260452"/>
            <a:ext cx="513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Trenda Bold" panose="00000800000000000000" pitchFamily="50" charset="-18"/>
              </a:rPr>
              <a:t>@uksw_uniwersytet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31AD0948-AE39-AA6A-13E6-0A4E745D58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5883" y="4941760"/>
            <a:ext cx="368982" cy="36898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4051680-AEB0-BED4-EEC9-A664FA7DE450}"/>
              </a:ext>
            </a:extLst>
          </p:cNvPr>
          <p:cNvSpPr txBox="1"/>
          <p:nvPr/>
        </p:nvSpPr>
        <p:spPr>
          <a:xfrm>
            <a:off x="1494436" y="4938327"/>
            <a:ext cx="513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Trenda Bold" panose="00000800000000000000" pitchFamily="50" charset="-18"/>
              </a:rPr>
              <a:t>@uksw_uniwersytet</a:t>
            </a: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8405CC36-B069-1286-657B-ACA17B4BE4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0472" y="5622718"/>
            <a:ext cx="384393" cy="384393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FE015FC-3377-0FD3-9454-D382BE01E8BB}"/>
              </a:ext>
            </a:extLst>
          </p:cNvPr>
          <p:cNvSpPr txBox="1"/>
          <p:nvPr/>
        </p:nvSpPr>
        <p:spPr>
          <a:xfrm>
            <a:off x="1494436" y="5616202"/>
            <a:ext cx="6214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Trenda Bold" panose="00000800000000000000" pitchFamily="50" charset="-18"/>
              </a:rPr>
              <a:t>@UKSW_Warszawa</a:t>
            </a:r>
          </a:p>
        </p:txBody>
      </p:sp>
      <p:pic>
        <p:nvPicPr>
          <p:cNvPr id="20" name="Grafika 19">
            <a:extLst>
              <a:ext uri="{FF2B5EF4-FFF2-40B4-BE49-F238E27FC236}">
                <a16:creationId xmlns:a16="http://schemas.microsoft.com/office/drawing/2014/main" id="{B915FC1D-73DC-BE5A-6E5F-928A8A0208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0472" y="2847577"/>
            <a:ext cx="384393" cy="384393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FDF123F-BEC2-2AA7-9AD6-3C0FC6CF6C56}"/>
              </a:ext>
            </a:extLst>
          </p:cNvPr>
          <p:cNvSpPr txBox="1"/>
          <p:nvPr/>
        </p:nvSpPr>
        <p:spPr>
          <a:xfrm>
            <a:off x="1494550" y="2847577"/>
            <a:ext cx="6323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Trenda Bold" panose="00000800000000000000" pitchFamily="50" charset="-18"/>
              </a:rPr>
              <a:t>@Uniwersytet Kardynała Stefana Wyszyńskiego</a:t>
            </a:r>
          </a:p>
        </p:txBody>
      </p:sp>
      <p:pic>
        <p:nvPicPr>
          <p:cNvPr id="23" name="Grafika 22">
            <a:extLst>
              <a:ext uri="{FF2B5EF4-FFF2-40B4-BE49-F238E27FC236}">
                <a16:creationId xmlns:a16="http://schemas.microsoft.com/office/drawing/2014/main" id="{EEEA9458-4005-C42E-B135-8A22487A1E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0472" y="3543946"/>
            <a:ext cx="404530" cy="404530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721D43C-F55A-6757-B383-3292BB485010}"/>
              </a:ext>
            </a:extLst>
          </p:cNvPr>
          <p:cNvSpPr txBox="1"/>
          <p:nvPr/>
        </p:nvSpPr>
        <p:spPr>
          <a:xfrm>
            <a:off x="1494549" y="3543946"/>
            <a:ext cx="826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Trenda Bold" panose="00000800000000000000" pitchFamily="50" charset="-18"/>
              </a:rPr>
              <a:t>@UniwersytetKardynalaStefanaWyszynskiego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09CAB88-37C7-3AB3-F4F6-023E57656DC0}"/>
              </a:ext>
            </a:extLst>
          </p:cNvPr>
          <p:cNvSpPr txBox="1"/>
          <p:nvPr/>
        </p:nvSpPr>
        <p:spPr>
          <a:xfrm>
            <a:off x="6474303" y="5673327"/>
            <a:ext cx="6561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Trenda Bold" panose="00000800000000000000" pitchFamily="50" charset="-18"/>
              </a:rPr>
              <a:t>www.uksw.edu.pl/en</a:t>
            </a:r>
          </a:p>
        </p:txBody>
      </p:sp>
      <p:pic>
        <p:nvPicPr>
          <p:cNvPr id="22" name="Grafika 21">
            <a:extLst>
              <a:ext uri="{FF2B5EF4-FFF2-40B4-BE49-F238E27FC236}">
                <a16:creationId xmlns:a16="http://schemas.microsoft.com/office/drawing/2014/main" id="{55D6BC8F-BE8D-1CDC-5AEB-620D3EE5FA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90472" y="624840"/>
            <a:ext cx="47815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8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ciemny, nocne niebo&#10;&#10;Opis wygenerowany automatycznie">
            <a:extLst>
              <a:ext uri="{FF2B5EF4-FFF2-40B4-BE49-F238E27FC236}">
                <a16:creationId xmlns:a16="http://schemas.microsoft.com/office/drawing/2014/main" id="{C9C31468-BA19-2477-E680-3993FAEB9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1" y="-8392"/>
            <a:ext cx="12191999" cy="6860286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21F4C9E2-6FB1-391B-4D69-6424B255BE04}"/>
              </a:ext>
            </a:extLst>
          </p:cNvPr>
          <p:cNvSpPr/>
          <p:nvPr/>
        </p:nvSpPr>
        <p:spPr>
          <a:xfrm>
            <a:off x="0" y="0"/>
            <a:ext cx="2172832" cy="6858000"/>
          </a:xfrm>
          <a:prstGeom prst="rect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0" name="Grupa 39">
            <a:extLst>
              <a:ext uri="{FF2B5EF4-FFF2-40B4-BE49-F238E27FC236}">
                <a16:creationId xmlns:a16="http://schemas.microsoft.com/office/drawing/2014/main" id="{7808638A-3153-A30F-E854-644C39B8898B}"/>
              </a:ext>
            </a:extLst>
          </p:cNvPr>
          <p:cNvGrpSpPr/>
          <p:nvPr/>
        </p:nvGrpSpPr>
        <p:grpSpPr>
          <a:xfrm>
            <a:off x="1557335" y="722855"/>
            <a:ext cx="3687330" cy="1231357"/>
            <a:chOff x="1557335" y="722855"/>
            <a:chExt cx="3687330" cy="1231357"/>
          </a:xfrm>
        </p:grpSpPr>
        <p:sp>
          <p:nvSpPr>
            <p:cNvPr id="31" name="Prostokąt: zaokrąglone rogi 30">
              <a:extLst>
                <a:ext uri="{FF2B5EF4-FFF2-40B4-BE49-F238E27FC236}">
                  <a16:creationId xmlns:a16="http://schemas.microsoft.com/office/drawing/2014/main" id="{0930FF68-4F6B-13AA-4093-809CC534BA4F}"/>
                </a:ext>
              </a:extLst>
            </p:cNvPr>
            <p:cNvSpPr/>
            <p:nvPr/>
          </p:nvSpPr>
          <p:spPr>
            <a:xfrm>
              <a:off x="2383592" y="908737"/>
              <a:ext cx="2861073" cy="749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B9478CD9-481A-6BEF-863E-33254E47FEAE}"/>
                </a:ext>
              </a:extLst>
            </p:cNvPr>
            <p:cNvSpPr txBox="1"/>
            <p:nvPr/>
          </p:nvSpPr>
          <p:spPr>
            <a:xfrm>
              <a:off x="3055432" y="1103145"/>
              <a:ext cx="1958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>
                  <a:solidFill>
                    <a:srgbClr val="6A84B4"/>
                  </a:solidFill>
                  <a:latin typeface="Trenda Bold" panose="00000800000000000000" pitchFamily="50" charset="-18"/>
                </a:rPr>
                <a:t>3 CAMPUSES</a:t>
              </a:r>
            </a:p>
          </p:txBody>
        </p:sp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C488E298-3BB4-7A2E-CD3F-27D60F6F273B}"/>
                </a:ext>
              </a:extLst>
            </p:cNvPr>
            <p:cNvSpPr/>
            <p:nvPr/>
          </p:nvSpPr>
          <p:spPr>
            <a:xfrm>
              <a:off x="1557335" y="722855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2" name="Obraz 11" descr="Obraz zawierający tekst, talerz, zastawa stołowa, znak&#10;&#10;Opis wygenerowany automatycznie">
              <a:extLst>
                <a:ext uri="{FF2B5EF4-FFF2-40B4-BE49-F238E27FC236}">
                  <a16:creationId xmlns:a16="http://schemas.microsoft.com/office/drawing/2014/main" id="{967AE503-DDE5-AB54-CAEB-05A4AC3A5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075" y="961987"/>
              <a:ext cx="697514" cy="697514"/>
            </a:xfrm>
            <a:prstGeom prst="rect">
              <a:avLst/>
            </a:prstGeom>
          </p:spPr>
        </p:pic>
      </p:grpSp>
      <p:grpSp>
        <p:nvGrpSpPr>
          <p:cNvPr id="41" name="Grupa 40">
            <a:extLst>
              <a:ext uri="{FF2B5EF4-FFF2-40B4-BE49-F238E27FC236}">
                <a16:creationId xmlns:a16="http://schemas.microsoft.com/office/drawing/2014/main" id="{25060492-C5D5-BD54-613C-E28453BBC585}"/>
              </a:ext>
            </a:extLst>
          </p:cNvPr>
          <p:cNvGrpSpPr/>
          <p:nvPr/>
        </p:nvGrpSpPr>
        <p:grpSpPr>
          <a:xfrm>
            <a:off x="1519911" y="2627016"/>
            <a:ext cx="3724753" cy="1231357"/>
            <a:chOff x="1519911" y="2784082"/>
            <a:chExt cx="3724753" cy="1231357"/>
          </a:xfrm>
        </p:grpSpPr>
        <p:sp>
          <p:nvSpPr>
            <p:cNvPr id="32" name="Prostokąt: zaokrąglone rogi 31">
              <a:extLst>
                <a:ext uri="{FF2B5EF4-FFF2-40B4-BE49-F238E27FC236}">
                  <a16:creationId xmlns:a16="http://schemas.microsoft.com/office/drawing/2014/main" id="{D23E00CE-184E-B45C-AD87-208482B2C4B5}"/>
                </a:ext>
              </a:extLst>
            </p:cNvPr>
            <p:cNvSpPr/>
            <p:nvPr/>
          </p:nvSpPr>
          <p:spPr>
            <a:xfrm>
              <a:off x="2383591" y="2996258"/>
              <a:ext cx="2861073" cy="749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A0FD68A2-2213-7F5B-D00E-3192DA093B57}"/>
                </a:ext>
              </a:extLst>
            </p:cNvPr>
            <p:cNvSpPr txBox="1"/>
            <p:nvPr/>
          </p:nvSpPr>
          <p:spPr>
            <a:xfrm>
              <a:off x="3003684" y="3193159"/>
              <a:ext cx="19580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b="1">
                  <a:solidFill>
                    <a:srgbClr val="6A84B4"/>
                  </a:solidFill>
                  <a:latin typeface="Trenda Bold" panose="00000800000000000000" pitchFamily="50" charset="-18"/>
                </a:rPr>
                <a:t>100 MAJORS</a:t>
              </a:r>
            </a:p>
          </p:txBody>
        </p:sp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5565AE65-5BE2-B532-CA78-7596928E4FBF}"/>
                </a:ext>
              </a:extLst>
            </p:cNvPr>
            <p:cNvSpPr/>
            <p:nvPr/>
          </p:nvSpPr>
          <p:spPr>
            <a:xfrm>
              <a:off x="1519911" y="2784082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76287C36-727E-1531-F06C-430657DD4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852" y="3119840"/>
              <a:ext cx="712459" cy="712459"/>
            </a:xfrm>
            <a:prstGeom prst="rect">
              <a:avLst/>
            </a:prstGeom>
          </p:spPr>
        </p:pic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id="{6B0AAE62-9762-9EDF-61B5-5C8E8E0C8699}"/>
              </a:ext>
            </a:extLst>
          </p:cNvPr>
          <p:cNvGrpSpPr/>
          <p:nvPr/>
        </p:nvGrpSpPr>
        <p:grpSpPr>
          <a:xfrm>
            <a:off x="1519911" y="4664656"/>
            <a:ext cx="4160772" cy="1231357"/>
            <a:chOff x="1519911" y="4935445"/>
            <a:chExt cx="4160772" cy="1231357"/>
          </a:xfrm>
        </p:grpSpPr>
        <p:sp>
          <p:nvSpPr>
            <p:cNvPr id="33" name="Prostokąt: zaokrąglone rogi 32">
              <a:extLst>
                <a:ext uri="{FF2B5EF4-FFF2-40B4-BE49-F238E27FC236}">
                  <a16:creationId xmlns:a16="http://schemas.microsoft.com/office/drawing/2014/main" id="{F9FC5270-04B2-324F-0F1F-ABE25D7AD374}"/>
                </a:ext>
              </a:extLst>
            </p:cNvPr>
            <p:cNvSpPr/>
            <p:nvPr/>
          </p:nvSpPr>
          <p:spPr>
            <a:xfrm>
              <a:off x="2383592" y="5148277"/>
              <a:ext cx="2861073" cy="749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7652A26E-D09E-312E-BBD6-1BE52837A576}"/>
                </a:ext>
              </a:extLst>
            </p:cNvPr>
            <p:cNvSpPr txBox="1"/>
            <p:nvPr/>
          </p:nvSpPr>
          <p:spPr>
            <a:xfrm>
              <a:off x="3003684" y="5360682"/>
              <a:ext cx="26769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b="1">
                  <a:solidFill>
                    <a:srgbClr val="6A84B4"/>
                  </a:solidFill>
                  <a:latin typeface="Trenda Bold" panose="00000800000000000000" pitchFamily="50" charset="-18"/>
                </a:rPr>
                <a:t> 800 SCIENTISTS</a:t>
              </a:r>
            </a:p>
          </p:txBody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4E5C87B7-FB1D-2E6A-7D3E-CC466172B45F}"/>
                </a:ext>
              </a:extLst>
            </p:cNvPr>
            <p:cNvSpPr/>
            <p:nvPr/>
          </p:nvSpPr>
          <p:spPr>
            <a:xfrm>
              <a:off x="1519911" y="4935445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6D1A0075-CED4-FA1F-FAEE-BE3876038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016" y="5221440"/>
              <a:ext cx="674573" cy="674573"/>
            </a:xfrm>
            <a:prstGeom prst="rect">
              <a:avLst/>
            </a:prstGeom>
          </p:spPr>
        </p:pic>
      </p:grpSp>
      <p:grpSp>
        <p:nvGrpSpPr>
          <p:cNvPr id="38" name="Grupa 37">
            <a:extLst>
              <a:ext uri="{FF2B5EF4-FFF2-40B4-BE49-F238E27FC236}">
                <a16:creationId xmlns:a16="http://schemas.microsoft.com/office/drawing/2014/main" id="{A1B81104-1730-41F4-3D43-93D345EA532D}"/>
              </a:ext>
            </a:extLst>
          </p:cNvPr>
          <p:cNvGrpSpPr/>
          <p:nvPr/>
        </p:nvGrpSpPr>
        <p:grpSpPr>
          <a:xfrm>
            <a:off x="6301286" y="4594115"/>
            <a:ext cx="4370803" cy="1231357"/>
            <a:chOff x="6284668" y="4939210"/>
            <a:chExt cx="4370803" cy="1231357"/>
          </a:xfrm>
        </p:grpSpPr>
        <p:sp>
          <p:nvSpPr>
            <p:cNvPr id="35" name="Prostokąt: zaokrąglone rogi 34">
              <a:extLst>
                <a:ext uri="{FF2B5EF4-FFF2-40B4-BE49-F238E27FC236}">
                  <a16:creationId xmlns:a16="http://schemas.microsoft.com/office/drawing/2014/main" id="{07642CE9-7984-3F21-8FF5-733ED016AAF4}"/>
                </a:ext>
              </a:extLst>
            </p:cNvPr>
            <p:cNvSpPr/>
            <p:nvPr/>
          </p:nvSpPr>
          <p:spPr>
            <a:xfrm>
              <a:off x="7235191" y="5183691"/>
              <a:ext cx="3420280" cy="749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FCA65C25-A27A-AA1F-4CF2-05B77196468D}"/>
                </a:ext>
              </a:extLst>
            </p:cNvPr>
            <p:cNvSpPr txBox="1"/>
            <p:nvPr/>
          </p:nvSpPr>
          <p:spPr>
            <a:xfrm>
              <a:off x="7795684" y="5269152"/>
              <a:ext cx="275298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b="1">
                  <a:solidFill>
                    <a:srgbClr val="6A84B4"/>
                  </a:solidFill>
                  <a:latin typeface="Trenda Bold" panose="00000800000000000000" pitchFamily="50" charset="-18"/>
                </a:rPr>
                <a:t>450 ADMINISTRATIVE STAFF </a:t>
              </a:r>
            </a:p>
          </p:txBody>
        </p:sp>
        <p:sp>
          <p:nvSpPr>
            <p:cNvPr id="29" name="Owal 28">
              <a:extLst>
                <a:ext uri="{FF2B5EF4-FFF2-40B4-BE49-F238E27FC236}">
                  <a16:creationId xmlns:a16="http://schemas.microsoft.com/office/drawing/2014/main" id="{72701E2C-C6DB-6AF9-DB09-CC7E905FED65}"/>
                </a:ext>
              </a:extLst>
            </p:cNvPr>
            <p:cNvSpPr/>
            <p:nvPr/>
          </p:nvSpPr>
          <p:spPr>
            <a:xfrm>
              <a:off x="6284668" y="4939210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3" name="Obraz 22">
              <a:extLst>
                <a:ext uri="{FF2B5EF4-FFF2-40B4-BE49-F238E27FC236}">
                  <a16:creationId xmlns:a16="http://schemas.microsoft.com/office/drawing/2014/main" id="{3A02D0E2-B699-709B-1542-A9860569F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8882" y="5205917"/>
              <a:ext cx="686309" cy="686309"/>
            </a:xfrm>
            <a:prstGeom prst="rect">
              <a:avLst/>
            </a:prstGeom>
          </p:spPr>
        </p:pic>
      </p:grpSp>
      <p:grpSp>
        <p:nvGrpSpPr>
          <p:cNvPr id="37" name="Grupa 36">
            <a:extLst>
              <a:ext uri="{FF2B5EF4-FFF2-40B4-BE49-F238E27FC236}">
                <a16:creationId xmlns:a16="http://schemas.microsoft.com/office/drawing/2014/main" id="{114598F3-C886-DA74-3D3B-B8C8C8EF1CC6}"/>
              </a:ext>
            </a:extLst>
          </p:cNvPr>
          <p:cNvGrpSpPr/>
          <p:nvPr/>
        </p:nvGrpSpPr>
        <p:grpSpPr>
          <a:xfrm>
            <a:off x="6178936" y="2627016"/>
            <a:ext cx="4387421" cy="1231357"/>
            <a:chOff x="6284668" y="4935445"/>
            <a:chExt cx="4387421" cy="1231357"/>
          </a:xfrm>
        </p:grpSpPr>
        <p:sp>
          <p:nvSpPr>
            <p:cNvPr id="34" name="Prostokąt: zaokrąglone rogi 33">
              <a:extLst>
                <a:ext uri="{FF2B5EF4-FFF2-40B4-BE49-F238E27FC236}">
                  <a16:creationId xmlns:a16="http://schemas.microsoft.com/office/drawing/2014/main" id="{D655E5B2-DA4D-F8AB-787C-F07898B749B2}"/>
                </a:ext>
              </a:extLst>
            </p:cNvPr>
            <p:cNvSpPr/>
            <p:nvPr/>
          </p:nvSpPr>
          <p:spPr>
            <a:xfrm>
              <a:off x="7251809" y="5190823"/>
              <a:ext cx="3420280" cy="749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C039DF12-2F54-EB98-AD90-E8C59CA90653}"/>
                </a:ext>
              </a:extLst>
            </p:cNvPr>
            <p:cNvSpPr txBox="1"/>
            <p:nvPr/>
          </p:nvSpPr>
          <p:spPr>
            <a:xfrm>
              <a:off x="7679925" y="5380968"/>
              <a:ext cx="25556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b="1">
                  <a:solidFill>
                    <a:srgbClr val="6A84B4"/>
                  </a:solidFill>
                  <a:latin typeface="Trenda Bold" panose="00000800000000000000" pitchFamily="50" charset="-18"/>
                </a:rPr>
                <a:t>50 LABORATORIES</a:t>
              </a:r>
            </a:p>
          </p:txBody>
        </p:sp>
        <p:sp>
          <p:nvSpPr>
            <p:cNvPr id="30" name="Owal 29">
              <a:extLst>
                <a:ext uri="{FF2B5EF4-FFF2-40B4-BE49-F238E27FC236}">
                  <a16:creationId xmlns:a16="http://schemas.microsoft.com/office/drawing/2014/main" id="{84B2FDB0-1CFF-248C-FE00-B79134CEC6DB}"/>
                </a:ext>
              </a:extLst>
            </p:cNvPr>
            <p:cNvSpPr/>
            <p:nvPr/>
          </p:nvSpPr>
          <p:spPr>
            <a:xfrm>
              <a:off x="6284668" y="4935445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39F2AC8E-D530-17BB-1863-4DEA24101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8882" y="5190823"/>
              <a:ext cx="702927" cy="702927"/>
            </a:xfrm>
            <a:prstGeom prst="rect">
              <a:avLst/>
            </a:prstGeom>
          </p:spPr>
        </p:pic>
      </p:grpSp>
      <p:grpSp>
        <p:nvGrpSpPr>
          <p:cNvPr id="43" name="Grupa 42">
            <a:extLst>
              <a:ext uri="{FF2B5EF4-FFF2-40B4-BE49-F238E27FC236}">
                <a16:creationId xmlns:a16="http://schemas.microsoft.com/office/drawing/2014/main" id="{9DA47D0C-630A-91DA-9867-9E066CDF9853}"/>
              </a:ext>
            </a:extLst>
          </p:cNvPr>
          <p:cNvGrpSpPr/>
          <p:nvPr/>
        </p:nvGrpSpPr>
        <p:grpSpPr>
          <a:xfrm>
            <a:off x="6284669" y="672132"/>
            <a:ext cx="4387420" cy="1231357"/>
            <a:chOff x="6284669" y="672132"/>
            <a:chExt cx="4387420" cy="1231357"/>
          </a:xfrm>
        </p:grpSpPr>
        <p:sp>
          <p:nvSpPr>
            <p:cNvPr id="36" name="Prostokąt: zaokrąglone rogi 35">
              <a:extLst>
                <a:ext uri="{FF2B5EF4-FFF2-40B4-BE49-F238E27FC236}">
                  <a16:creationId xmlns:a16="http://schemas.microsoft.com/office/drawing/2014/main" id="{D4E21803-F55F-C287-6454-E8C941560AD5}"/>
                </a:ext>
              </a:extLst>
            </p:cNvPr>
            <p:cNvSpPr/>
            <p:nvPr/>
          </p:nvSpPr>
          <p:spPr>
            <a:xfrm>
              <a:off x="7251809" y="906994"/>
              <a:ext cx="3420280" cy="749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Owal 27">
              <a:extLst>
                <a:ext uri="{FF2B5EF4-FFF2-40B4-BE49-F238E27FC236}">
                  <a16:creationId xmlns:a16="http://schemas.microsoft.com/office/drawing/2014/main" id="{B81608E8-FCF3-412A-E38B-0B2B23FFAFE0}"/>
                </a:ext>
              </a:extLst>
            </p:cNvPr>
            <p:cNvSpPr/>
            <p:nvPr/>
          </p:nvSpPr>
          <p:spPr>
            <a:xfrm>
              <a:off x="6284669" y="672132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66F4EEB4-0CB8-E2E2-19EF-BCAB0125D103}"/>
                </a:ext>
              </a:extLst>
            </p:cNvPr>
            <p:cNvSpPr txBox="1"/>
            <p:nvPr/>
          </p:nvSpPr>
          <p:spPr>
            <a:xfrm>
              <a:off x="7795684" y="1097139"/>
              <a:ext cx="24399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b="1">
                  <a:solidFill>
                    <a:srgbClr val="6A84B4"/>
                  </a:solidFill>
                  <a:latin typeface="Trenda Bold" panose="00000800000000000000" pitchFamily="50" charset="-18"/>
                </a:rPr>
                <a:t>11 000 STUDENTS</a:t>
              </a:r>
            </a:p>
          </p:txBody>
        </p:sp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0D53926B-EFA9-4F5E-C880-0FA0C667C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4842" y="904973"/>
              <a:ext cx="754528" cy="75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995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zrzut ekranu, Czcionka, projekt graficzny&#10;&#10;Opis wygenerowany automatycznie">
            <a:extLst>
              <a:ext uri="{FF2B5EF4-FFF2-40B4-BE49-F238E27FC236}">
                <a16:creationId xmlns:a16="http://schemas.microsoft.com/office/drawing/2014/main" id="{4E115F39-394C-E24E-5131-CB7D290BD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13" y="859531"/>
            <a:ext cx="2721870" cy="513893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358F408-40FA-9F02-2EF8-3D7DA6D9ACA8}"/>
              </a:ext>
            </a:extLst>
          </p:cNvPr>
          <p:cNvSpPr/>
          <p:nvPr/>
        </p:nvSpPr>
        <p:spPr>
          <a:xfrm>
            <a:off x="4327556" y="0"/>
            <a:ext cx="7864444" cy="6858000"/>
          </a:xfrm>
          <a:prstGeom prst="rect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5926B37-F7F1-4F40-5039-A408F1408028}"/>
              </a:ext>
            </a:extLst>
          </p:cNvPr>
          <p:cNvSpPr txBox="1"/>
          <p:nvPr/>
        </p:nvSpPr>
        <p:spPr>
          <a:xfrm>
            <a:off x="4938300" y="1104822"/>
            <a:ext cx="6574587" cy="50805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2400" b="1">
                <a:solidFill>
                  <a:schemeClr val="bg1"/>
                </a:solidFill>
                <a:latin typeface="Trenda Heavy" panose="00000A00000000000000" pitchFamily="50" charset="-18"/>
              </a:rPr>
              <a:t>MORE THAN STUDIES</a:t>
            </a:r>
            <a:br>
              <a:rPr lang="pl-PL" sz="4000" b="1">
                <a:solidFill>
                  <a:schemeClr val="bg1"/>
                </a:solidFill>
                <a:latin typeface="Trenda Heavy" panose="00000A00000000000000" pitchFamily="50" charset="-18"/>
              </a:rPr>
            </a:br>
            <a:endParaRPr lang="pl-PL" b="1">
              <a:solidFill>
                <a:schemeClr val="bg1"/>
              </a:solidFill>
              <a:latin typeface="Trenda Heavy" panose="00000A00000000000000" pitchFamily="50" charset="-18"/>
            </a:endParaRPr>
          </a:p>
          <a:p>
            <a:pPr algn="just"/>
            <a:endParaRPr lang="pl-PL" sz="1400">
              <a:solidFill>
                <a:schemeClr val="bg1"/>
              </a:solidFill>
              <a:effectLst/>
              <a:latin typeface="Trenda Bold" panose="00000800000000000000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UKSW consists of 12 faculties,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four 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of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which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- 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THEOLOGY, CANON LAW, FAMILY STUDIES, AND CHRISTIAN PHILOSOPHY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-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are subject to ecclesiastical authorities in addition to the supervision of the Ministry of Education and Science. </a:t>
            </a: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Continuous growth and constant </a:t>
            </a:r>
            <a:r>
              <a:rPr lang="en-US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developme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nt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of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our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University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results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in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opening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the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new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faculties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with t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he FACULTY OF MEDICINE. COLLEGIUM MEDICUM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as 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the youngest unit. </a:t>
            </a: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Cardinal Stefan </a:t>
            </a:r>
            <a:r>
              <a:rPr lang="en-US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Wyszyński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University in Warsaw 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e</a:t>
            </a:r>
            <a:r>
              <a:rPr lang="en-US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ducate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s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11 000 students in 95 fields of study, including 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law, 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medicine, psychology, journalism, environmental engineering, Italian philology and economics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, etc. </a:t>
            </a:r>
          </a:p>
          <a:p>
            <a:pPr algn="just">
              <a:lnSpc>
                <a:spcPct val="150000"/>
              </a:lnSpc>
            </a:pP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UKSW offers first and second-degree as well as a unified master’s degree </a:t>
            </a:r>
            <a:r>
              <a:rPr lang="en-US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programme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.</a:t>
            </a: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010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ciemny, nocne niebo&#10;&#10;Opis wygenerowany automatycznie">
            <a:extLst>
              <a:ext uri="{FF2B5EF4-FFF2-40B4-BE49-F238E27FC236}">
                <a16:creationId xmlns:a16="http://schemas.microsoft.com/office/drawing/2014/main" id="{A1E9DBB2-8D9B-D360-8C0C-AEDB83E85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1" y="-8392"/>
            <a:ext cx="12191999" cy="6860286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0D552D53-52B8-F5FD-FCC3-2F601E785A2C}"/>
              </a:ext>
            </a:extLst>
          </p:cNvPr>
          <p:cNvSpPr/>
          <p:nvPr/>
        </p:nvSpPr>
        <p:spPr>
          <a:xfrm>
            <a:off x="0" y="0"/>
            <a:ext cx="1579204" cy="6858000"/>
          </a:xfrm>
          <a:prstGeom prst="rect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3A270C3-61B7-A61B-F486-168D61DF669E}"/>
              </a:ext>
            </a:extLst>
          </p:cNvPr>
          <p:cNvSpPr txBox="1"/>
          <p:nvPr/>
        </p:nvSpPr>
        <p:spPr>
          <a:xfrm rot="16200000">
            <a:off x="-2636345" y="3033532"/>
            <a:ext cx="6851893" cy="7848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500" b="1">
                <a:solidFill>
                  <a:schemeClr val="bg1"/>
                </a:solidFill>
                <a:latin typeface="Trenda Heavy" panose="00000A00000000000000" pitchFamily="50" charset="-18"/>
              </a:rPr>
              <a:t>VARIOUS </a:t>
            </a:r>
            <a:r>
              <a:rPr lang="pl-PL" sz="4000" b="1">
                <a:solidFill>
                  <a:schemeClr val="bg1"/>
                </a:solidFill>
                <a:latin typeface="Trenda Heavy" panose="00000A00000000000000" pitchFamily="50" charset="-18"/>
              </a:rPr>
              <a:t>FACULTIES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686350C-33B8-D457-AD1A-A6D278EF4A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2040502"/>
              </p:ext>
            </p:extLst>
          </p:nvPr>
        </p:nvGraphicFramePr>
        <p:xfrm>
          <a:off x="2484817" y="613960"/>
          <a:ext cx="8793968" cy="5847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41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ciemny, nocne niebo&#10;&#10;Opis wygenerowany automatycznie">
            <a:extLst>
              <a:ext uri="{FF2B5EF4-FFF2-40B4-BE49-F238E27FC236}">
                <a16:creationId xmlns:a16="http://schemas.microsoft.com/office/drawing/2014/main" id="{4747AEB4-3E40-8A71-81E1-DF987C053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-17156"/>
            <a:ext cx="12192000" cy="6874203"/>
          </a:xfrm>
          <a:prstGeom prst="rect">
            <a:avLst/>
          </a:prstGeom>
        </p:spPr>
      </p:pic>
      <p:pic>
        <p:nvPicPr>
          <p:cNvPr id="5" name="Symbol zastępczy zawartości 4" descr="Obraz zawierający niebo, chmura, okno, na wolnym powietrzu&#10;&#10;Opis wygenerowany automatycznie">
            <a:extLst>
              <a:ext uri="{FF2B5EF4-FFF2-40B4-BE49-F238E27FC236}">
                <a16:creationId xmlns:a16="http://schemas.microsoft.com/office/drawing/2014/main" id="{3D952B8F-54E6-5C04-6040-B9A726C19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03"/>
            <a:ext cx="4906978" cy="6874203"/>
          </a:xfrm>
        </p:spPr>
      </p:pic>
      <p:sp>
        <p:nvSpPr>
          <p:cNvPr id="9" name="Równoległobok 8">
            <a:extLst>
              <a:ext uri="{FF2B5EF4-FFF2-40B4-BE49-F238E27FC236}">
                <a16:creationId xmlns:a16="http://schemas.microsoft.com/office/drawing/2014/main" id="{1B4F3A68-ABD1-9083-BE17-5C3D3D0CC513}"/>
              </a:ext>
            </a:extLst>
          </p:cNvPr>
          <p:cNvSpPr/>
          <p:nvPr/>
        </p:nvSpPr>
        <p:spPr>
          <a:xfrm>
            <a:off x="425513" y="3096306"/>
            <a:ext cx="5803271" cy="647281"/>
          </a:xfrm>
          <a:prstGeom prst="parallelogram">
            <a:avLst/>
          </a:prstGeom>
          <a:solidFill>
            <a:srgbClr val="173A7E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A1C5031-9992-0AFA-A5CB-75B8C6EC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37" y="2797189"/>
            <a:ext cx="10024217" cy="126362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2800" b="1">
                <a:solidFill>
                  <a:schemeClr val="bg1"/>
                </a:solidFill>
                <a:latin typeface="Trenda Heavy" panose="00000A00000000000000" pitchFamily="50" charset="-18"/>
              </a:rPr>
              <a:t>MODERN INFRASTRUCTURE</a:t>
            </a:r>
            <a:endParaRPr lang="pl-PL" sz="280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85072DF-E34F-0AC6-B88D-AF6AAF9DF355}"/>
              </a:ext>
            </a:extLst>
          </p:cNvPr>
          <p:cNvSpPr txBox="1"/>
          <p:nvPr/>
        </p:nvSpPr>
        <p:spPr>
          <a:xfrm>
            <a:off x="5148892" y="772504"/>
            <a:ext cx="6026453" cy="1585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UKSW’s</a:t>
            </a:r>
            <a:r>
              <a:rPr lang="pl-PL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 </a:t>
            </a:r>
            <a:r>
              <a:rPr lang="pl-PL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infrastructure</a:t>
            </a:r>
            <a:r>
              <a:rPr lang="pl-PL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 </a:t>
            </a:r>
            <a:r>
              <a:rPr lang="pl-PL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consists</a:t>
            </a:r>
            <a:r>
              <a:rPr lang="pl-PL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 of 3 </a:t>
            </a:r>
            <a:r>
              <a:rPr lang="pl-PL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campuses</a:t>
            </a:r>
            <a:r>
              <a:rPr lang="pl-PL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BIELANY –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DEWAJTIS CAMPUS, 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MŁOCINY -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WÓYCICKIEGO CAMPUS,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DZIEKANÓW LEŚNY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(LOCATED IN THE NORTH OF WARSAW)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8F5211-F248-0934-5A2E-7C6DF71B666A}"/>
              </a:ext>
            </a:extLst>
          </p:cNvPr>
          <p:cNvSpPr txBox="1"/>
          <p:nvPr/>
        </p:nvSpPr>
        <p:spPr>
          <a:xfrm>
            <a:off x="3940784" y="4504372"/>
            <a:ext cx="7153080" cy="14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In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DZIEKANÓW LEŚNY,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where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UKSW campus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of a research and scientific nature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endParaRPr lang="uk-UA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is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based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, a Multidisciplinary Research Center has been launched.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The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U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niversity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holds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also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state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-of-the-art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Sports Hall with an auditorium </a:t>
            </a:r>
            <a:endParaRPr lang="uk-UA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for 230 seats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as </a:t>
            </a:r>
            <a:r>
              <a:rPr lang="pl-PL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well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as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 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a modern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" panose="00000500000000000000" pitchFamily="50" charset="-18"/>
              </a:rPr>
              <a:t>radio and television studio.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" panose="00000500000000000000" pitchFamily="50" charset="-18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228E5D5-4502-7A9A-60A8-9ECC9398A4E3}"/>
              </a:ext>
            </a:extLst>
          </p:cNvPr>
          <p:cNvSpPr txBox="1"/>
          <p:nvPr/>
        </p:nvSpPr>
        <p:spPr>
          <a:xfrm>
            <a:off x="6499108" y="3139283"/>
            <a:ext cx="4594756" cy="616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At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the WÓYCICKIEGO CAMPUS in the </a:t>
            </a:r>
            <a:r>
              <a:rPr lang="en-US" sz="1200" b="1" spc="50" err="1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Mazowieckie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Laboratory Center for Natural Sciences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</p:txBody>
      </p:sp>
      <p:pic>
        <p:nvPicPr>
          <p:cNvPr id="14" name="Obraz 13" descr="Obraz zawierający Grafika, Czcionka, projekt graficzny, zrzut ekranu&#10;&#10;Opis wygenerowany automatycznie">
            <a:extLst>
              <a:ext uri="{FF2B5EF4-FFF2-40B4-BE49-F238E27FC236}">
                <a16:creationId xmlns:a16="http://schemas.microsoft.com/office/drawing/2014/main" id="{A83C45D3-8EDC-996D-4E0B-734A436BA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546" y="6085496"/>
            <a:ext cx="1035597" cy="2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na wolnym powietrzu, niebo, pojazd, Pojazd lądowy&#10;&#10;Opis wygenerowany automatycznie">
            <a:extLst>
              <a:ext uri="{FF2B5EF4-FFF2-40B4-BE49-F238E27FC236}">
                <a16:creationId xmlns:a16="http://schemas.microsoft.com/office/drawing/2014/main" id="{E8CE0D1B-F5DD-AAC3-7365-50F5056D6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14148" b="31963"/>
          <a:stretch/>
        </p:blipFill>
        <p:spPr>
          <a:xfrm>
            <a:off x="0" y="-1"/>
            <a:ext cx="12192000" cy="457459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upa 22">
            <a:extLst>
              <a:ext uri="{FF2B5EF4-FFF2-40B4-BE49-F238E27FC236}">
                <a16:creationId xmlns:a16="http://schemas.microsoft.com/office/drawing/2014/main" id="{D7D06BC6-E371-3F72-0973-D0569A96A519}"/>
              </a:ext>
            </a:extLst>
          </p:cNvPr>
          <p:cNvGrpSpPr/>
          <p:nvPr/>
        </p:nvGrpSpPr>
        <p:grpSpPr>
          <a:xfrm>
            <a:off x="839816" y="3958913"/>
            <a:ext cx="2861073" cy="2152506"/>
            <a:chOff x="839816" y="3958913"/>
            <a:chExt cx="2861073" cy="2152506"/>
          </a:xfrm>
        </p:grpSpPr>
        <p:sp>
          <p:nvSpPr>
            <p:cNvPr id="7" name="Prostokąt: zaokrąglone rogi 6">
              <a:extLst>
                <a:ext uri="{FF2B5EF4-FFF2-40B4-BE49-F238E27FC236}">
                  <a16:creationId xmlns:a16="http://schemas.microsoft.com/office/drawing/2014/main" id="{667E8E82-9F94-5E24-BA61-1FD9A3C15B9C}"/>
                </a:ext>
              </a:extLst>
            </p:cNvPr>
            <p:cNvSpPr/>
            <p:nvPr/>
          </p:nvSpPr>
          <p:spPr>
            <a:xfrm>
              <a:off x="839816" y="5000133"/>
              <a:ext cx="2861073" cy="11112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D5C228AE-FCEF-CBBE-0D9E-3B47CE776F60}"/>
                </a:ext>
              </a:extLst>
            </p:cNvPr>
            <p:cNvSpPr txBox="1"/>
            <p:nvPr/>
          </p:nvSpPr>
          <p:spPr>
            <a:xfrm>
              <a:off x="988235" y="5206781"/>
              <a:ext cx="2553076" cy="703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defRPr cap="all"/>
              </a:pPr>
              <a:r>
                <a:rPr lang="pl-PL" sz="1400" b="0" err="1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explore</a:t>
              </a:r>
              <a:r>
                <a:rPr lang="pl-PL" sz="1400" b="0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 </a:t>
              </a:r>
              <a:r>
                <a:rPr lang="pl-PL" sz="1400" b="0" err="1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new</a:t>
              </a:r>
              <a:r>
                <a:rPr lang="pl-PL" sz="1400" b="0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 </a:t>
              </a:r>
              <a:r>
                <a:rPr lang="pl-PL" sz="1400" b="0" err="1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fields</a:t>
              </a:r>
              <a:r>
                <a:rPr lang="pl-PL" sz="1400" b="0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 of </a:t>
              </a:r>
              <a:r>
                <a:rPr lang="pl-PL" sz="1400" b="0" err="1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knowledge</a:t>
              </a:r>
              <a:r>
                <a:rPr lang="pl-PL" sz="1400" b="0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 </a:t>
              </a:r>
            </a:p>
          </p:txBody>
        </p:sp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6340B7EA-E33F-2E5B-9C8A-CB401C5EBFBB}"/>
                </a:ext>
              </a:extLst>
            </p:cNvPr>
            <p:cNvSpPr/>
            <p:nvPr/>
          </p:nvSpPr>
          <p:spPr>
            <a:xfrm>
              <a:off x="1654675" y="3958913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Tytuł 1">
            <a:extLst>
              <a:ext uri="{FF2B5EF4-FFF2-40B4-BE49-F238E27FC236}">
                <a16:creationId xmlns:a16="http://schemas.microsoft.com/office/drawing/2014/main" id="{4E335FFD-94BE-D4B5-145F-F828D2CA5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0204"/>
            <a:ext cx="12191999" cy="126362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l-PL" sz="3000">
                <a:solidFill>
                  <a:schemeClr val="bg1"/>
                </a:solidFill>
                <a:latin typeface="Trenda Heavy" panose="00000A00000000000000" pitchFamily="50" charset="-18"/>
              </a:rPr>
              <a:t>UKSW</a:t>
            </a:r>
            <a:r>
              <a:rPr lang="pl-PL" sz="3000" b="1">
                <a:solidFill>
                  <a:schemeClr val="bg1"/>
                </a:solidFill>
                <a:latin typeface="Trenda Heavy" panose="00000A00000000000000" pitchFamily="50" charset="-18"/>
              </a:rPr>
              <a:t> INVITES TO</a:t>
            </a:r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907FD4A4-64BF-AA0A-F19A-A04EA1B5BF6C}"/>
              </a:ext>
            </a:extLst>
          </p:cNvPr>
          <p:cNvSpPr/>
          <p:nvPr/>
        </p:nvSpPr>
        <p:spPr>
          <a:xfrm>
            <a:off x="4667199" y="5000133"/>
            <a:ext cx="2861073" cy="1111286"/>
          </a:xfrm>
          <a:prstGeom prst="roundRect">
            <a:avLst/>
          </a:prstGeom>
          <a:solidFill>
            <a:schemeClr val="bg1"/>
          </a:solidFill>
          <a:ln>
            <a:solidFill>
              <a:srgbClr val="173A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94A20E0-9616-3509-068B-81D4380EFA3D}"/>
              </a:ext>
            </a:extLst>
          </p:cNvPr>
          <p:cNvSpPr txBox="1"/>
          <p:nvPr/>
        </p:nvSpPr>
        <p:spPr>
          <a:xfrm>
            <a:off x="4813883" y="5186601"/>
            <a:ext cx="2553076" cy="70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 cap="all"/>
            </a:pPr>
            <a:r>
              <a:rPr lang="pl-PL" sz="1400" b="1" err="1">
                <a:solidFill>
                  <a:srgbClr val="163A7D"/>
                </a:solidFill>
                <a:effectLst/>
                <a:latin typeface="Trenda Bold" panose="00000800000000000000" pitchFamily="50" charset="-18"/>
              </a:rPr>
              <a:t>visit</a:t>
            </a:r>
            <a:r>
              <a:rPr lang="pl-PL" sz="1400" b="1">
                <a:solidFill>
                  <a:srgbClr val="163A7D"/>
                </a:solidFill>
                <a:effectLst/>
                <a:latin typeface="Trenda Bold" panose="00000800000000000000" pitchFamily="50" charset="-18"/>
              </a:rPr>
              <a:t> </a:t>
            </a:r>
            <a:r>
              <a:rPr lang="pl-PL" sz="1400" b="1" err="1">
                <a:solidFill>
                  <a:srgbClr val="163A7D"/>
                </a:solidFill>
                <a:effectLst/>
                <a:latin typeface="Trenda Bold" panose="00000800000000000000" pitchFamily="50" charset="-18"/>
              </a:rPr>
              <a:t>breath-taking</a:t>
            </a:r>
            <a:r>
              <a:rPr lang="pl-PL" sz="1400" b="1">
                <a:solidFill>
                  <a:srgbClr val="163A7D"/>
                </a:solidFill>
                <a:effectLst/>
                <a:latin typeface="Trenda Bold" panose="00000800000000000000" pitchFamily="50" charset="-18"/>
              </a:rPr>
              <a:t> </a:t>
            </a:r>
            <a:r>
              <a:rPr lang="pl-PL" sz="1400" b="1" err="1">
                <a:solidFill>
                  <a:srgbClr val="163A7D"/>
                </a:solidFill>
                <a:effectLst/>
                <a:latin typeface="Trenda Bold" panose="00000800000000000000" pitchFamily="50" charset="-18"/>
              </a:rPr>
              <a:t>places</a:t>
            </a:r>
            <a:endParaRPr lang="pl-PL" sz="1400" b="1">
              <a:solidFill>
                <a:srgbClr val="163A7D"/>
              </a:solidFill>
              <a:effectLst/>
              <a:latin typeface="Trenda Bold" panose="00000800000000000000" pitchFamily="50" charset="-18"/>
            </a:endParaRP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E0908751-A075-AF6F-879F-253502EC36D3}"/>
              </a:ext>
            </a:extLst>
          </p:cNvPr>
          <p:cNvSpPr/>
          <p:nvPr/>
        </p:nvSpPr>
        <p:spPr>
          <a:xfrm>
            <a:off x="5440721" y="3938733"/>
            <a:ext cx="1231357" cy="1231357"/>
          </a:xfrm>
          <a:prstGeom prst="ellipse">
            <a:avLst/>
          </a:prstGeom>
          <a:solidFill>
            <a:schemeClr val="bg1"/>
          </a:solidFill>
          <a:ln>
            <a:solidFill>
              <a:srgbClr val="173A7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AD39E5DD-5D94-A15E-5803-BDC14C03B3D7}"/>
              </a:ext>
            </a:extLst>
          </p:cNvPr>
          <p:cNvGrpSpPr/>
          <p:nvPr/>
        </p:nvGrpSpPr>
        <p:grpSpPr>
          <a:xfrm>
            <a:off x="8491113" y="3955244"/>
            <a:ext cx="2861073" cy="2135995"/>
            <a:chOff x="8099204" y="4156163"/>
            <a:chExt cx="2861073" cy="2135995"/>
          </a:xfrm>
        </p:grpSpPr>
        <p:sp>
          <p:nvSpPr>
            <p:cNvPr id="21" name="Prostokąt: zaokrąglone rogi 20">
              <a:extLst>
                <a:ext uri="{FF2B5EF4-FFF2-40B4-BE49-F238E27FC236}">
                  <a16:creationId xmlns:a16="http://schemas.microsoft.com/office/drawing/2014/main" id="{FF1CC202-D9E1-EFB9-CABC-8A7708C77AC3}"/>
                </a:ext>
              </a:extLst>
            </p:cNvPr>
            <p:cNvSpPr/>
            <p:nvPr/>
          </p:nvSpPr>
          <p:spPr>
            <a:xfrm>
              <a:off x="8099204" y="5180872"/>
              <a:ext cx="2861073" cy="11112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811579DF-5D50-FE13-03E5-B1F66F18D5BF}"/>
                </a:ext>
              </a:extLst>
            </p:cNvPr>
            <p:cNvSpPr txBox="1"/>
            <p:nvPr/>
          </p:nvSpPr>
          <p:spPr>
            <a:xfrm>
              <a:off x="8247623" y="5387520"/>
              <a:ext cx="2553076" cy="703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defRPr cap="all"/>
              </a:pPr>
              <a:r>
                <a:rPr lang="pl-PL" sz="1400" b="0" err="1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develop</a:t>
              </a:r>
              <a:r>
                <a:rPr lang="pl-PL" sz="1400" b="0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 </a:t>
              </a:r>
              <a:r>
                <a:rPr lang="pl-PL" sz="1400" b="0" err="1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new</a:t>
              </a:r>
              <a:r>
                <a:rPr lang="pl-PL" sz="1400" b="0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 </a:t>
              </a:r>
              <a:r>
                <a:rPr lang="pl-PL" sz="1400" b="0" err="1">
                  <a:solidFill>
                    <a:srgbClr val="163A7D"/>
                  </a:solidFill>
                  <a:effectLst/>
                  <a:latin typeface="Trenda Bold" panose="00000800000000000000" pitchFamily="50" charset="-18"/>
                </a:rPr>
                <a:t>opportunities</a:t>
              </a:r>
              <a:endParaRPr lang="pl-PL" sz="1400" b="0">
                <a:solidFill>
                  <a:srgbClr val="163A7D"/>
                </a:solidFill>
                <a:effectLst/>
                <a:latin typeface="Trenda Bold" panose="00000800000000000000" pitchFamily="50" charset="-18"/>
              </a:endParaRPr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40FFA65E-2913-B546-A0F4-D0AE2CC9A774}"/>
                </a:ext>
              </a:extLst>
            </p:cNvPr>
            <p:cNvSpPr/>
            <p:nvPr/>
          </p:nvSpPr>
          <p:spPr>
            <a:xfrm>
              <a:off x="8836594" y="4156163"/>
              <a:ext cx="1231357" cy="12313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73A7E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1" name="Grafika 25" descr="Samolot z wypełnieniem pełnym">
            <a:extLst>
              <a:ext uri="{FF2B5EF4-FFF2-40B4-BE49-F238E27FC236}">
                <a16:creationId xmlns:a16="http://schemas.microsoft.com/office/drawing/2014/main" id="{E5558154-D202-AF2A-718C-04672F2CC4B1}"/>
              </a:ext>
            </a:extLst>
          </p:cNvPr>
          <p:cNvSpPr/>
          <p:nvPr/>
        </p:nvSpPr>
        <p:spPr>
          <a:xfrm>
            <a:off x="5784510" y="4223576"/>
            <a:ext cx="550556" cy="647713"/>
          </a:xfrm>
          <a:custGeom>
            <a:avLst/>
            <a:gdLst>
              <a:gd name="connsiteX0" fmla="*/ 647700 w 647700"/>
              <a:gd name="connsiteY0" fmla="*/ 552450 h 762000"/>
              <a:gd name="connsiteX1" fmla="*/ 647700 w 647700"/>
              <a:gd name="connsiteY1" fmla="*/ 466725 h 762000"/>
              <a:gd name="connsiteX2" fmla="*/ 371475 w 647700"/>
              <a:gd name="connsiteY2" fmla="*/ 271463 h 762000"/>
              <a:gd name="connsiteX3" fmla="*/ 371475 w 647700"/>
              <a:gd name="connsiteY3" fmla="*/ 85725 h 762000"/>
              <a:gd name="connsiteX4" fmla="*/ 323850 w 647700"/>
              <a:gd name="connsiteY4" fmla="*/ 0 h 762000"/>
              <a:gd name="connsiteX5" fmla="*/ 276225 w 647700"/>
              <a:gd name="connsiteY5" fmla="*/ 85725 h 762000"/>
              <a:gd name="connsiteX6" fmla="*/ 276225 w 647700"/>
              <a:gd name="connsiteY6" fmla="*/ 271463 h 762000"/>
              <a:gd name="connsiteX7" fmla="*/ 0 w 647700"/>
              <a:gd name="connsiteY7" fmla="*/ 466725 h 762000"/>
              <a:gd name="connsiteX8" fmla="*/ 0 w 647700"/>
              <a:gd name="connsiteY8" fmla="*/ 552450 h 762000"/>
              <a:gd name="connsiteX9" fmla="*/ 276225 w 647700"/>
              <a:gd name="connsiteY9" fmla="*/ 414338 h 762000"/>
              <a:gd name="connsiteX10" fmla="*/ 276225 w 647700"/>
              <a:gd name="connsiteY10" fmla="*/ 621983 h 762000"/>
              <a:gd name="connsiteX11" fmla="*/ 180975 w 647700"/>
              <a:gd name="connsiteY11" fmla="*/ 704850 h 762000"/>
              <a:gd name="connsiteX12" fmla="*/ 180975 w 647700"/>
              <a:gd name="connsiteY12" fmla="*/ 762000 h 762000"/>
              <a:gd name="connsiteX13" fmla="*/ 323850 w 647700"/>
              <a:gd name="connsiteY13" fmla="*/ 704850 h 762000"/>
              <a:gd name="connsiteX14" fmla="*/ 466725 w 647700"/>
              <a:gd name="connsiteY14" fmla="*/ 762000 h 762000"/>
              <a:gd name="connsiteX15" fmla="*/ 466725 w 647700"/>
              <a:gd name="connsiteY15" fmla="*/ 704850 h 762000"/>
              <a:gd name="connsiteX16" fmla="*/ 371475 w 647700"/>
              <a:gd name="connsiteY16" fmla="*/ 621983 h 762000"/>
              <a:gd name="connsiteX17" fmla="*/ 371475 w 647700"/>
              <a:gd name="connsiteY17" fmla="*/ 414338 h 762000"/>
              <a:gd name="connsiteX18" fmla="*/ 647700 w 647700"/>
              <a:gd name="connsiteY18" fmla="*/ 5524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7700" h="762000">
                <a:moveTo>
                  <a:pt x="647700" y="552450"/>
                </a:moveTo>
                <a:lnTo>
                  <a:pt x="647700" y="466725"/>
                </a:lnTo>
                <a:lnTo>
                  <a:pt x="371475" y="271463"/>
                </a:lnTo>
                <a:lnTo>
                  <a:pt x="371475" y="85725"/>
                </a:lnTo>
                <a:cubicBezTo>
                  <a:pt x="371475" y="48578"/>
                  <a:pt x="352425" y="0"/>
                  <a:pt x="323850" y="0"/>
                </a:cubicBezTo>
                <a:cubicBezTo>
                  <a:pt x="296228" y="0"/>
                  <a:pt x="276225" y="48578"/>
                  <a:pt x="276225" y="85725"/>
                </a:cubicBezTo>
                <a:lnTo>
                  <a:pt x="276225" y="271463"/>
                </a:lnTo>
                <a:lnTo>
                  <a:pt x="0" y="466725"/>
                </a:lnTo>
                <a:lnTo>
                  <a:pt x="0" y="552450"/>
                </a:lnTo>
                <a:lnTo>
                  <a:pt x="276225" y="414338"/>
                </a:lnTo>
                <a:lnTo>
                  <a:pt x="276225" y="621983"/>
                </a:lnTo>
                <a:lnTo>
                  <a:pt x="180975" y="704850"/>
                </a:lnTo>
                <a:lnTo>
                  <a:pt x="180975" y="762000"/>
                </a:lnTo>
                <a:lnTo>
                  <a:pt x="323850" y="704850"/>
                </a:lnTo>
                <a:lnTo>
                  <a:pt x="466725" y="762000"/>
                </a:lnTo>
                <a:lnTo>
                  <a:pt x="466725" y="704850"/>
                </a:lnTo>
                <a:lnTo>
                  <a:pt x="371475" y="621983"/>
                </a:lnTo>
                <a:lnTo>
                  <a:pt x="371475" y="414338"/>
                </a:lnTo>
                <a:lnTo>
                  <a:pt x="647700" y="552450"/>
                </a:lnTo>
                <a:close/>
              </a:path>
            </a:pathLst>
          </a:custGeom>
          <a:solidFill>
            <a:srgbClr val="163A7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34" name="Dowolny kształt: kształt 33">
            <a:extLst>
              <a:ext uri="{FF2B5EF4-FFF2-40B4-BE49-F238E27FC236}">
                <a16:creationId xmlns:a16="http://schemas.microsoft.com/office/drawing/2014/main" id="{11F62776-FB41-9959-6058-0342FCEEFE72}"/>
              </a:ext>
            </a:extLst>
          </p:cNvPr>
          <p:cNvSpPr/>
          <p:nvPr/>
        </p:nvSpPr>
        <p:spPr>
          <a:xfrm>
            <a:off x="2031315" y="4269089"/>
            <a:ext cx="515287" cy="611005"/>
          </a:xfrm>
          <a:custGeom>
            <a:avLst/>
            <a:gdLst>
              <a:gd name="connsiteX0" fmla="*/ 638366 w 647985"/>
              <a:gd name="connsiteY0" fmla="*/ 415927 h 768352"/>
              <a:gd name="connsiteX1" fmla="*/ 572643 w 647985"/>
              <a:gd name="connsiteY1" fmla="*/ 301627 h 768352"/>
              <a:gd name="connsiteX2" fmla="*/ 572643 w 647985"/>
              <a:gd name="connsiteY2" fmla="*/ 296865 h 768352"/>
              <a:gd name="connsiteX3" fmla="*/ 296861 w 647985"/>
              <a:gd name="connsiteY3" fmla="*/ 194 h 768352"/>
              <a:gd name="connsiteX4" fmla="*/ 191 w 647985"/>
              <a:gd name="connsiteY4" fmla="*/ 275976 h 768352"/>
              <a:gd name="connsiteX5" fmla="*/ 191 w 647985"/>
              <a:gd name="connsiteY5" fmla="*/ 296865 h 768352"/>
              <a:gd name="connsiteX6" fmla="*/ 112586 w 647985"/>
              <a:gd name="connsiteY6" fmla="*/ 527370 h 768352"/>
              <a:gd name="connsiteX7" fmla="*/ 112586 w 647985"/>
              <a:gd name="connsiteY7" fmla="*/ 768353 h 768352"/>
              <a:gd name="connsiteX8" fmla="*/ 413576 w 647985"/>
              <a:gd name="connsiteY8" fmla="*/ 768353 h 768352"/>
              <a:gd name="connsiteX9" fmla="*/ 413576 w 647985"/>
              <a:gd name="connsiteY9" fmla="*/ 654053 h 768352"/>
              <a:gd name="connsiteX10" fmla="*/ 460248 w 647985"/>
              <a:gd name="connsiteY10" fmla="*/ 654053 h 768352"/>
              <a:gd name="connsiteX11" fmla="*/ 572659 w 647985"/>
              <a:gd name="connsiteY11" fmla="*/ 541674 h 768352"/>
              <a:gd name="connsiteX12" fmla="*/ 572643 w 647985"/>
              <a:gd name="connsiteY12" fmla="*/ 539752 h 768352"/>
              <a:gd name="connsiteX13" fmla="*/ 572643 w 647985"/>
              <a:gd name="connsiteY13" fmla="*/ 482602 h 768352"/>
              <a:gd name="connsiteX14" fmla="*/ 614553 w 647985"/>
              <a:gd name="connsiteY14" fmla="*/ 482602 h 768352"/>
              <a:gd name="connsiteX15" fmla="*/ 638366 w 647985"/>
              <a:gd name="connsiteY15" fmla="*/ 415927 h 768352"/>
              <a:gd name="connsiteX16" fmla="*/ 274196 w 647985"/>
              <a:gd name="connsiteY16" fmla="*/ 466010 h 768352"/>
              <a:gd name="connsiteX17" fmla="*/ 243716 w 647985"/>
              <a:gd name="connsiteY17" fmla="*/ 437864 h 768352"/>
              <a:gd name="connsiteX18" fmla="*/ 304610 w 647985"/>
              <a:gd name="connsiteY18" fmla="*/ 437864 h 768352"/>
              <a:gd name="connsiteX19" fmla="*/ 274196 w 647985"/>
              <a:gd name="connsiteY19" fmla="*/ 466010 h 768352"/>
              <a:gd name="connsiteX20" fmla="*/ 316164 w 647985"/>
              <a:gd name="connsiteY20" fmla="*/ 418385 h 768352"/>
              <a:gd name="connsiteX21" fmla="*/ 232229 w 647985"/>
              <a:gd name="connsiteY21" fmla="*/ 418385 h 768352"/>
              <a:gd name="connsiteX22" fmla="*/ 218541 w 647985"/>
              <a:gd name="connsiteY22" fmla="*/ 403965 h 768352"/>
              <a:gd name="connsiteX23" fmla="*/ 232229 w 647985"/>
              <a:gd name="connsiteY23" fmla="*/ 390277 h 768352"/>
              <a:gd name="connsiteX24" fmla="*/ 316164 w 647985"/>
              <a:gd name="connsiteY24" fmla="*/ 390277 h 768352"/>
              <a:gd name="connsiteX25" fmla="*/ 329852 w 647985"/>
              <a:gd name="connsiteY25" fmla="*/ 404697 h 768352"/>
              <a:gd name="connsiteX26" fmla="*/ 316164 w 647985"/>
              <a:gd name="connsiteY26" fmla="*/ 418385 h 768352"/>
              <a:gd name="connsiteX27" fmla="*/ 395983 w 647985"/>
              <a:gd name="connsiteY27" fmla="*/ 242420 h 768352"/>
              <a:gd name="connsiteX28" fmla="*/ 387506 w 647985"/>
              <a:gd name="connsiteY28" fmla="*/ 284578 h 768352"/>
              <a:gd name="connsiteX29" fmla="*/ 366332 w 647985"/>
              <a:gd name="connsiteY29" fmla="*/ 319249 h 768352"/>
              <a:gd name="connsiteX30" fmla="*/ 337814 w 647985"/>
              <a:gd name="connsiteY30" fmla="*/ 365569 h 768352"/>
              <a:gd name="connsiteX31" fmla="*/ 329422 w 647985"/>
              <a:gd name="connsiteY31" fmla="*/ 370769 h 768352"/>
              <a:gd name="connsiteX32" fmla="*/ 218932 w 647985"/>
              <a:gd name="connsiteY32" fmla="*/ 370769 h 768352"/>
              <a:gd name="connsiteX33" fmla="*/ 210550 w 647985"/>
              <a:gd name="connsiteY33" fmla="*/ 365569 h 768352"/>
              <a:gd name="connsiteX34" fmla="*/ 181975 w 647985"/>
              <a:gd name="connsiteY34" fmla="*/ 319249 h 768352"/>
              <a:gd name="connsiteX35" fmla="*/ 160801 w 647985"/>
              <a:gd name="connsiteY35" fmla="*/ 284578 h 768352"/>
              <a:gd name="connsiteX36" fmla="*/ 152324 w 647985"/>
              <a:gd name="connsiteY36" fmla="*/ 242420 h 768352"/>
              <a:gd name="connsiteX37" fmla="*/ 152324 w 647985"/>
              <a:gd name="connsiteY37" fmla="*/ 238210 h 768352"/>
              <a:gd name="connsiteX38" fmla="*/ 274187 w 647985"/>
              <a:gd name="connsiteY38" fmla="*/ 117795 h 768352"/>
              <a:gd name="connsiteX39" fmla="*/ 274187 w 647985"/>
              <a:gd name="connsiteY39" fmla="*/ 117795 h 768352"/>
              <a:gd name="connsiteX40" fmla="*/ 395983 w 647985"/>
              <a:gd name="connsiteY40" fmla="*/ 238181 h 76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47985" h="768352">
                <a:moveTo>
                  <a:pt x="638366" y="415927"/>
                </a:moveTo>
                <a:lnTo>
                  <a:pt x="572643" y="301627"/>
                </a:lnTo>
                <a:lnTo>
                  <a:pt x="572643" y="296865"/>
                </a:lnTo>
                <a:cubicBezTo>
                  <a:pt x="578412" y="138786"/>
                  <a:pt x="454940" y="5962"/>
                  <a:pt x="296861" y="194"/>
                </a:cubicBezTo>
                <a:cubicBezTo>
                  <a:pt x="138783" y="-5574"/>
                  <a:pt x="5959" y="117898"/>
                  <a:pt x="191" y="275976"/>
                </a:cubicBezTo>
                <a:cubicBezTo>
                  <a:pt x="-64" y="282937"/>
                  <a:pt x="-64" y="289904"/>
                  <a:pt x="191" y="296865"/>
                </a:cubicBezTo>
                <a:cubicBezTo>
                  <a:pt x="-179" y="386987"/>
                  <a:pt x="41353" y="472162"/>
                  <a:pt x="112586" y="527370"/>
                </a:cubicBezTo>
                <a:lnTo>
                  <a:pt x="112586" y="768353"/>
                </a:lnTo>
                <a:lnTo>
                  <a:pt x="413576" y="768353"/>
                </a:lnTo>
                <a:lnTo>
                  <a:pt x="413576" y="654053"/>
                </a:lnTo>
                <a:lnTo>
                  <a:pt x="460248" y="654053"/>
                </a:lnTo>
                <a:cubicBezTo>
                  <a:pt x="522323" y="654061"/>
                  <a:pt x="572651" y="603748"/>
                  <a:pt x="572659" y="541674"/>
                </a:cubicBezTo>
                <a:cubicBezTo>
                  <a:pt x="572659" y="541034"/>
                  <a:pt x="572654" y="540393"/>
                  <a:pt x="572643" y="539752"/>
                </a:cubicBezTo>
                <a:lnTo>
                  <a:pt x="572643" y="482602"/>
                </a:lnTo>
                <a:lnTo>
                  <a:pt x="614553" y="482602"/>
                </a:lnTo>
                <a:cubicBezTo>
                  <a:pt x="639318" y="479745"/>
                  <a:pt x="661226" y="451170"/>
                  <a:pt x="638366" y="415927"/>
                </a:cubicBezTo>
                <a:close/>
                <a:moveTo>
                  <a:pt x="274196" y="466010"/>
                </a:moveTo>
                <a:cubicBezTo>
                  <a:pt x="258244" y="466029"/>
                  <a:pt x="244965" y="453766"/>
                  <a:pt x="243716" y="437864"/>
                </a:cubicBezTo>
                <a:lnTo>
                  <a:pt x="304610" y="437864"/>
                </a:lnTo>
                <a:cubicBezTo>
                  <a:pt x="303363" y="453741"/>
                  <a:pt x="290123" y="465995"/>
                  <a:pt x="274196" y="466010"/>
                </a:cubicBezTo>
                <a:close/>
                <a:moveTo>
                  <a:pt x="316164" y="418385"/>
                </a:moveTo>
                <a:lnTo>
                  <a:pt x="232229" y="418385"/>
                </a:lnTo>
                <a:cubicBezTo>
                  <a:pt x="224467" y="418183"/>
                  <a:pt x="218339" y="411727"/>
                  <a:pt x="218541" y="403965"/>
                </a:cubicBezTo>
                <a:cubicBezTo>
                  <a:pt x="218736" y="396487"/>
                  <a:pt x="224751" y="390471"/>
                  <a:pt x="232229" y="390277"/>
                </a:cubicBezTo>
                <a:lnTo>
                  <a:pt x="316164" y="390277"/>
                </a:lnTo>
                <a:cubicBezTo>
                  <a:pt x="323926" y="390479"/>
                  <a:pt x="330054" y="396935"/>
                  <a:pt x="329852" y="404697"/>
                </a:cubicBezTo>
                <a:cubicBezTo>
                  <a:pt x="329657" y="412175"/>
                  <a:pt x="323642" y="418191"/>
                  <a:pt x="316164" y="418385"/>
                </a:cubicBezTo>
                <a:close/>
                <a:moveTo>
                  <a:pt x="395983" y="242420"/>
                </a:moveTo>
                <a:cubicBezTo>
                  <a:pt x="395535" y="256848"/>
                  <a:pt x="392669" y="271098"/>
                  <a:pt x="387506" y="284578"/>
                </a:cubicBezTo>
                <a:cubicBezTo>
                  <a:pt x="382569" y="297303"/>
                  <a:pt x="375399" y="309045"/>
                  <a:pt x="366332" y="319249"/>
                </a:cubicBezTo>
                <a:cubicBezTo>
                  <a:pt x="355055" y="333526"/>
                  <a:pt x="345484" y="349071"/>
                  <a:pt x="337814" y="365569"/>
                </a:cubicBezTo>
                <a:cubicBezTo>
                  <a:pt x="336229" y="368753"/>
                  <a:pt x="332979" y="370767"/>
                  <a:pt x="329422" y="370769"/>
                </a:cubicBezTo>
                <a:lnTo>
                  <a:pt x="218932" y="370769"/>
                </a:lnTo>
                <a:cubicBezTo>
                  <a:pt x="215378" y="370768"/>
                  <a:pt x="212131" y="368753"/>
                  <a:pt x="210550" y="365569"/>
                </a:cubicBezTo>
                <a:cubicBezTo>
                  <a:pt x="202861" y="349069"/>
                  <a:pt x="193271" y="333524"/>
                  <a:pt x="181975" y="319249"/>
                </a:cubicBezTo>
                <a:cubicBezTo>
                  <a:pt x="172909" y="309045"/>
                  <a:pt x="165738" y="297303"/>
                  <a:pt x="160801" y="284578"/>
                </a:cubicBezTo>
                <a:cubicBezTo>
                  <a:pt x="155646" y="271096"/>
                  <a:pt x="152781" y="256847"/>
                  <a:pt x="152324" y="242420"/>
                </a:cubicBezTo>
                <a:lnTo>
                  <a:pt x="152324" y="238210"/>
                </a:lnTo>
                <a:cubicBezTo>
                  <a:pt x="153528" y="171648"/>
                  <a:pt x="207616" y="118203"/>
                  <a:pt x="274187" y="117795"/>
                </a:cubicBezTo>
                <a:lnTo>
                  <a:pt x="274187" y="117795"/>
                </a:lnTo>
                <a:cubicBezTo>
                  <a:pt x="340724" y="118233"/>
                  <a:pt x="394770" y="171654"/>
                  <a:pt x="395983" y="238181"/>
                </a:cubicBezTo>
                <a:close/>
              </a:path>
            </a:pathLst>
          </a:custGeom>
          <a:solidFill>
            <a:srgbClr val="163A7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35" name="Grafika 29" descr="Znacznik wyboru z wypełnieniem pełnym">
            <a:extLst>
              <a:ext uri="{FF2B5EF4-FFF2-40B4-BE49-F238E27FC236}">
                <a16:creationId xmlns:a16="http://schemas.microsoft.com/office/drawing/2014/main" id="{683488A1-B4F8-82B7-92A4-7BC3B051CBDB}"/>
              </a:ext>
            </a:extLst>
          </p:cNvPr>
          <p:cNvSpPr/>
          <p:nvPr/>
        </p:nvSpPr>
        <p:spPr>
          <a:xfrm>
            <a:off x="9529163" y="4379537"/>
            <a:ext cx="631522" cy="443569"/>
          </a:xfrm>
          <a:custGeom>
            <a:avLst/>
            <a:gdLst>
              <a:gd name="connsiteX0" fmla="*/ 802958 w 880109"/>
              <a:gd name="connsiteY0" fmla="*/ 0 h 618172"/>
              <a:gd name="connsiteX1" fmla="*/ 315278 w 880109"/>
              <a:gd name="connsiteY1" fmla="*/ 461010 h 618172"/>
              <a:gd name="connsiteX2" fmla="*/ 80963 w 880109"/>
              <a:gd name="connsiteY2" fmla="*/ 220980 h 618172"/>
              <a:gd name="connsiteX3" fmla="*/ 0 w 880109"/>
              <a:gd name="connsiteY3" fmla="*/ 298132 h 618172"/>
              <a:gd name="connsiteX4" fmla="*/ 311468 w 880109"/>
              <a:gd name="connsiteY4" fmla="*/ 618173 h 618172"/>
              <a:gd name="connsiteX5" fmla="*/ 393383 w 880109"/>
              <a:gd name="connsiteY5" fmla="*/ 541973 h 618172"/>
              <a:gd name="connsiteX6" fmla="*/ 880110 w 880109"/>
              <a:gd name="connsiteY6" fmla="*/ 80010 h 61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109" h="618172">
                <a:moveTo>
                  <a:pt x="802958" y="0"/>
                </a:moveTo>
                <a:lnTo>
                  <a:pt x="315278" y="461010"/>
                </a:lnTo>
                <a:lnTo>
                  <a:pt x="80963" y="220980"/>
                </a:lnTo>
                <a:lnTo>
                  <a:pt x="0" y="298132"/>
                </a:lnTo>
                <a:lnTo>
                  <a:pt x="311468" y="618173"/>
                </a:lnTo>
                <a:lnTo>
                  <a:pt x="393383" y="541973"/>
                </a:lnTo>
                <a:lnTo>
                  <a:pt x="880110" y="80010"/>
                </a:lnTo>
                <a:close/>
              </a:path>
            </a:pathLst>
          </a:custGeom>
          <a:solidFill>
            <a:srgbClr val="163A7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17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wewnątrz, osoba, przygotowywanie, sklep&#10;&#10;Opis wygenerowany automatycznie">
            <a:extLst>
              <a:ext uri="{FF2B5EF4-FFF2-40B4-BE49-F238E27FC236}">
                <a16:creationId xmlns:a16="http://schemas.microsoft.com/office/drawing/2014/main" id="{517BEF65-BB70-F752-9CCC-7F1F95989F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4"/>
          <a:stretch/>
        </p:blipFill>
        <p:spPr>
          <a:xfrm>
            <a:off x="7933012" y="0"/>
            <a:ext cx="4258988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C42ECF5F-3309-C091-98C4-B278B3CF1E7B}"/>
              </a:ext>
            </a:extLst>
          </p:cNvPr>
          <p:cNvSpPr/>
          <p:nvPr/>
        </p:nvSpPr>
        <p:spPr>
          <a:xfrm>
            <a:off x="0" y="6129195"/>
            <a:ext cx="12192000" cy="746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DE7BBCF9-3649-E766-EF9C-AAD85323F412}"/>
              </a:ext>
            </a:extLst>
          </p:cNvPr>
          <p:cNvGrpSpPr/>
          <p:nvPr/>
        </p:nvGrpSpPr>
        <p:grpSpPr>
          <a:xfrm>
            <a:off x="0" y="0"/>
            <a:ext cx="10569923" cy="6858001"/>
            <a:chOff x="0" y="0"/>
            <a:chExt cx="10569923" cy="685800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C60C8609-E232-397E-B6F5-7364BE1C3FBC}"/>
                </a:ext>
              </a:extLst>
            </p:cNvPr>
            <p:cNvGrpSpPr/>
            <p:nvPr/>
          </p:nvGrpSpPr>
          <p:grpSpPr>
            <a:xfrm flipV="1">
              <a:off x="2743200" y="0"/>
              <a:ext cx="7826723" cy="6858000"/>
              <a:chOff x="-2602873" y="0"/>
              <a:chExt cx="7826723" cy="6858000"/>
            </a:xfrm>
          </p:grpSpPr>
          <p:sp>
            <p:nvSpPr>
              <p:cNvPr id="9" name="Trójkąt równoramienny 8">
                <a:extLst>
                  <a:ext uri="{FF2B5EF4-FFF2-40B4-BE49-F238E27FC236}">
                    <a16:creationId xmlns:a16="http://schemas.microsoft.com/office/drawing/2014/main" id="{856D1635-B95F-18D8-520D-0A1E073B05BE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5223850" cy="6858000"/>
              </a:xfrm>
              <a:prstGeom prst="triangle">
                <a:avLst/>
              </a:prstGeom>
              <a:solidFill>
                <a:srgbClr val="173A7E"/>
              </a:solidFill>
              <a:ln>
                <a:solidFill>
                  <a:srgbClr val="173A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" name="Trójkąt równoramienny 9">
                <a:extLst>
                  <a:ext uri="{FF2B5EF4-FFF2-40B4-BE49-F238E27FC236}">
                    <a16:creationId xmlns:a16="http://schemas.microsoft.com/office/drawing/2014/main" id="{6A0AB7BC-05FA-52EB-5165-C443E90ADBAB}"/>
                  </a:ext>
                </a:extLst>
              </p:cNvPr>
              <p:cNvSpPr/>
              <p:nvPr/>
            </p:nvSpPr>
            <p:spPr>
              <a:xfrm>
                <a:off x="-2602873" y="0"/>
                <a:ext cx="5223850" cy="6858000"/>
              </a:xfrm>
              <a:prstGeom prst="triangle">
                <a:avLst/>
              </a:prstGeom>
              <a:solidFill>
                <a:srgbClr val="173A7E"/>
              </a:solidFill>
              <a:ln>
                <a:solidFill>
                  <a:srgbClr val="173A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21EB3893-ED7A-7C57-C0A6-19E3AC4E5587}"/>
                </a:ext>
              </a:extLst>
            </p:cNvPr>
            <p:cNvSpPr/>
            <p:nvPr/>
          </p:nvSpPr>
          <p:spPr>
            <a:xfrm>
              <a:off x="0" y="1"/>
              <a:ext cx="7967050" cy="6858000"/>
            </a:xfrm>
            <a:prstGeom prst="rect">
              <a:avLst/>
            </a:prstGeom>
            <a:solidFill>
              <a:srgbClr val="163A7D"/>
            </a:solidFill>
            <a:ln>
              <a:solidFill>
                <a:srgbClr val="163A7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C669559-9027-3DE2-7E3C-C6EEBA48559A}"/>
              </a:ext>
            </a:extLst>
          </p:cNvPr>
          <p:cNvSpPr txBox="1"/>
          <p:nvPr/>
        </p:nvSpPr>
        <p:spPr>
          <a:xfrm>
            <a:off x="757947" y="1134942"/>
            <a:ext cx="7335851" cy="4588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>
                <a:solidFill>
                  <a:schemeClr val="bg1"/>
                </a:solidFill>
                <a:latin typeface="Trenda Heavy" panose="00000A00000000000000" pitchFamily="50" charset="-18"/>
              </a:rPr>
              <a:t>SCIENTIFIC RESEARCH</a:t>
            </a:r>
            <a:br>
              <a:rPr lang="pl-PL" sz="4000" b="1">
                <a:solidFill>
                  <a:schemeClr val="bg1"/>
                </a:solidFill>
                <a:latin typeface="Trenda Heavy" panose="00000A00000000000000" pitchFamily="50" charset="-18"/>
              </a:rPr>
            </a:br>
            <a:endParaRPr lang="pl-PL" b="1">
              <a:solidFill>
                <a:schemeClr val="bg1"/>
              </a:solidFill>
              <a:latin typeface="Trenda Heavy" panose="00000A00000000000000" pitchFamily="50" charset="-18"/>
            </a:endParaRPr>
          </a:p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Cardinal Stefan </a:t>
            </a:r>
            <a:r>
              <a:rPr lang="en-US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Wyszyński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University in Warsaw 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e</a:t>
            </a:r>
            <a:r>
              <a:rPr lang="en-US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mployees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regularly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obtain grants for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their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research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. In the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last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2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years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financing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they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gained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amounted to over 12 </a:t>
            </a:r>
            <a:r>
              <a:rPr lang="en-US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milion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PLN. Currently,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there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are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60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projects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run by the UKSW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academic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staff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.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Their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main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source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of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finance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cames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from t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he NATIONAL SCIENCE CENTRE, MINISTRY OF EDUCATION AND SCIENCE, NATIONAL CENTRE FOR RESEARCH AND DEVELOPMENT, AND NATIONAL AGENCY FOR ACADEMIC EXCHANGE.</a:t>
            </a: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 algn="just">
              <a:lnSpc>
                <a:spcPct val="150000"/>
              </a:lnSpc>
            </a:pP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 algn="just">
              <a:lnSpc>
                <a:spcPct val="150000"/>
              </a:lnSpc>
            </a:pP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The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main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fields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of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interest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for the UKSW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academic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staff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pl-PL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is</a:t>
            </a:r>
            <a:r>
              <a:rPr lang="pl-PL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PSYCHOLOGY, HISTORY, ARCHAEOLOGY, LAW AND ADMINISTRATION, LITERARY STUDIES, THEOLOGY, AND EXACT SCIENCES.</a:t>
            </a: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 algn="just">
              <a:lnSpc>
                <a:spcPct val="150000"/>
              </a:lnSpc>
            </a:pPr>
            <a:endParaRPr lang="en-US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  <a:p>
            <a:pPr algn="just">
              <a:lnSpc>
                <a:spcPct val="150000"/>
              </a:lnSpc>
            </a:pP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In 2019, The European Commission </a:t>
            </a:r>
            <a:r>
              <a:rPr lang="en-US" sz="1200" b="1" spc="5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recognised</a:t>
            </a:r>
            <a:r>
              <a:rPr lang="en-US" sz="12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"/>
              </a:rPr>
              <a:t> UKSW with the ‘HR EXCELLENCE IN RESEARCH AWARD’ which confirms the University’s adherence to the principles of the European Charter for Researchers.</a:t>
            </a:r>
            <a:endParaRPr lang="pl-PL" sz="1200" b="1" spc="5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"/>
            </a:endParaRPr>
          </a:p>
        </p:txBody>
      </p:sp>
      <p:pic>
        <p:nvPicPr>
          <p:cNvPr id="19" name="Obraz 18" descr="Obraz zawierający Grafika, Czcionka, projekt graficzny, zrzut ekranu&#10;&#10;Opis wygenerowany automatycznie">
            <a:extLst>
              <a:ext uri="{FF2B5EF4-FFF2-40B4-BE49-F238E27FC236}">
                <a16:creationId xmlns:a16="http://schemas.microsoft.com/office/drawing/2014/main" id="{6119CF6F-6917-957D-043F-E01F8DA41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163" y="6379390"/>
            <a:ext cx="1035597" cy="2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69978F8-ABB9-4089-EB2C-C0D297240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6" t="589" r="522" b="1469"/>
          <a:stretch/>
        </p:blipFill>
        <p:spPr>
          <a:xfrm>
            <a:off x="0" y="0"/>
            <a:ext cx="4617268" cy="4517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B3E3978D-599F-BA7B-61C8-5E1FD3A40FF1}"/>
              </a:ext>
            </a:extLst>
          </p:cNvPr>
          <p:cNvGrpSpPr/>
          <p:nvPr/>
        </p:nvGrpSpPr>
        <p:grpSpPr>
          <a:xfrm flipH="1">
            <a:off x="2118511" y="0"/>
            <a:ext cx="10073488" cy="6858001"/>
            <a:chOff x="0" y="0"/>
            <a:chExt cx="10569923" cy="6858001"/>
          </a:xfr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6" name="Grupa 5">
              <a:extLst>
                <a:ext uri="{FF2B5EF4-FFF2-40B4-BE49-F238E27FC236}">
                  <a16:creationId xmlns:a16="http://schemas.microsoft.com/office/drawing/2014/main" id="{8B92CB39-9BDA-9762-B432-1C59F4BEB099}"/>
                </a:ext>
              </a:extLst>
            </p:cNvPr>
            <p:cNvGrpSpPr/>
            <p:nvPr/>
          </p:nvGrpSpPr>
          <p:grpSpPr>
            <a:xfrm flipV="1">
              <a:off x="2743200" y="0"/>
              <a:ext cx="7826723" cy="6858000"/>
              <a:chOff x="-2602873" y="0"/>
              <a:chExt cx="7826723" cy="6858000"/>
            </a:xfrm>
            <a:grpFill/>
          </p:grpSpPr>
          <p:sp>
            <p:nvSpPr>
              <p:cNvPr id="8" name="Trójkąt równoramienny 7">
                <a:extLst>
                  <a:ext uri="{FF2B5EF4-FFF2-40B4-BE49-F238E27FC236}">
                    <a16:creationId xmlns:a16="http://schemas.microsoft.com/office/drawing/2014/main" id="{02BA3EBA-8B26-4E2D-72E6-5D098E250E3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5223850" cy="68580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" name="Trójkąt równoramienny 8">
                <a:extLst>
                  <a:ext uri="{FF2B5EF4-FFF2-40B4-BE49-F238E27FC236}">
                    <a16:creationId xmlns:a16="http://schemas.microsoft.com/office/drawing/2014/main" id="{3D0140D5-2D2C-D693-C11C-8C8A4786B9D0}"/>
                  </a:ext>
                </a:extLst>
              </p:cNvPr>
              <p:cNvSpPr/>
              <p:nvPr/>
            </p:nvSpPr>
            <p:spPr>
              <a:xfrm>
                <a:off x="-2602873" y="0"/>
                <a:ext cx="5223850" cy="6858000"/>
              </a:xfrm>
              <a:prstGeom prst="triangle">
                <a:avLst/>
              </a:prstGeom>
              <a:grpFill/>
              <a:ln>
                <a:solidFill>
                  <a:srgbClr val="173A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85FC4EAD-CF9E-0C03-AB4C-51C2669CEDA4}"/>
                </a:ext>
              </a:extLst>
            </p:cNvPr>
            <p:cNvSpPr/>
            <p:nvPr/>
          </p:nvSpPr>
          <p:spPr>
            <a:xfrm>
              <a:off x="0" y="1"/>
              <a:ext cx="796705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5" name="Obraz 14" descr="Obraz zawierający ciemny, nocne niebo">
            <a:extLst>
              <a:ext uri="{FF2B5EF4-FFF2-40B4-BE49-F238E27FC236}">
                <a16:creationId xmlns:a16="http://schemas.microsoft.com/office/drawing/2014/main" id="{79D3540E-B048-2821-57BA-3B78CF548B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09" r="5891" b="8812"/>
          <a:stretch/>
        </p:blipFill>
        <p:spPr>
          <a:xfrm>
            <a:off x="0" y="0"/>
            <a:ext cx="12192000" cy="687420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044E46E-3C88-62E8-818E-515A1F47FFFC}"/>
              </a:ext>
            </a:extLst>
          </p:cNvPr>
          <p:cNvSpPr txBox="1"/>
          <p:nvPr/>
        </p:nvSpPr>
        <p:spPr>
          <a:xfrm>
            <a:off x="328402" y="5012053"/>
            <a:ext cx="4699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  <a:t>T</a:t>
            </a:r>
            <a:r>
              <a:rPr lang="en-US" sz="2400" b="1">
                <a:solidFill>
                  <a:srgbClr val="1F3C78"/>
                </a:solidFill>
                <a:latin typeface="Trenda Heavy" panose="00000A00000000000000" pitchFamily="50" charset="-18"/>
              </a:rPr>
              <a:t>HE </a:t>
            </a:r>
            <a: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  <a:t>MAIN</a:t>
            </a:r>
            <a:r>
              <a:rPr lang="en-US" sz="2400" b="1">
                <a:solidFill>
                  <a:srgbClr val="1F3C78"/>
                </a:solidFill>
                <a:latin typeface="Trenda Heavy" panose="00000A00000000000000" pitchFamily="50" charset="-18"/>
              </a:rPr>
              <a:t> </a:t>
            </a:r>
            <a:endParaRPr lang="pl-PL" sz="2400" b="1">
              <a:solidFill>
                <a:srgbClr val="1F3C78"/>
              </a:solidFill>
              <a:latin typeface="Trenda Heavy" panose="00000A00000000000000" pitchFamily="50" charset="-18"/>
            </a:endParaRPr>
          </a:p>
          <a:p>
            <a:r>
              <a:rPr lang="en-US" sz="2400" b="1">
                <a:solidFill>
                  <a:srgbClr val="1F3C78"/>
                </a:solidFill>
                <a:latin typeface="Trenda Heavy" panose="00000A00000000000000" pitchFamily="50" charset="-18"/>
              </a:rPr>
              <a:t>RESEARCH PROJECTS</a:t>
            </a:r>
            <a:r>
              <a:rPr lang="pl-PL" sz="2400" b="1">
                <a:solidFill>
                  <a:srgbClr val="1F3C78"/>
                </a:solidFill>
                <a:latin typeface="Trenda Heavy" panose="00000A00000000000000" pitchFamily="50" charset="-18"/>
              </a:rPr>
              <a:t>:</a:t>
            </a:r>
            <a:endParaRPr lang="pl-PL" sz="105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240C10E-C7C8-5803-D1F8-496F1AFBB36A}"/>
              </a:ext>
            </a:extLst>
          </p:cNvPr>
          <p:cNvSpPr txBox="1"/>
          <p:nvPr/>
        </p:nvSpPr>
        <p:spPr>
          <a:xfrm>
            <a:off x="4752446" y="639468"/>
            <a:ext cx="7111152" cy="5048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“HIGH-PRESSURE STABILIZATION AND PHASE TRANSITIONS OF ELUSIVE TRANSITION-METAL FLUORIDES”,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>
              <a:lnSpc>
                <a:spcPct val="150000"/>
              </a:lnSpc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“LETTERS OF ZBIGNIEW HERBERT AND KARL DEDECIUS AS A GENERATOR OF INNOVATIVE ACTIVITIES FOR THE POPULARIZATION OF THE LANGUAGE AND POLISH LITERATURE IN THE GERMAN-SPEAKING AREA”,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“EMOTION DYNAMICS AND EMOTION REGULATION IN BORDERLINE PERSONALITY DISORDER AND ANOREXIA NERVOSA. DOWNLOAD METHOD STUDY EXPERIMENTAL SAMPLES (ESM) AND FUNCTIONAL MAGNETIC RESONANCE IMAGING (FMRI)”,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“TURBULENCE AND MAGNETIC RECONNECTION IN THE EARTH’S SPACE ENVIRONMENT”,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“GREENING” OF CATHOLICISM IN POLAND AND ITALY? CATHOLIC ORGANIZATIONS AGAINST CLIMATE CHANGE AND THE ENVIRONMENTAL CRISIS”, </a:t>
            </a: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>
              <a:lnSpc>
                <a:spcPct val="150000"/>
              </a:lnSpc>
            </a:pPr>
            <a:endParaRPr lang="pl-PL" sz="1200" b="1" spc="50">
              <a:ln w="0"/>
              <a:solidFill>
                <a:srgbClr val="163A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nda Bold" panose="00000800000000000000" pitchFamily="50" charset="-18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“UNCERTAINTY, INDIFFERENCE, AND AMBIVALENCE IN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 </a:t>
            </a:r>
            <a:r>
              <a:rPr lang="en-US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ROCREATION DECISIONS”</a:t>
            </a:r>
            <a:r>
              <a:rPr lang="pl-PL" sz="1200" b="1" spc="50">
                <a:ln w="0"/>
                <a:solidFill>
                  <a:srgbClr val="163A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nda Bold" panose="00000800000000000000" pitchFamily="50" charset="-18"/>
              </a:rPr>
              <a:t>.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EF838F11-2428-7903-E655-1C91CF685D62}"/>
              </a:ext>
            </a:extLst>
          </p:cNvPr>
          <p:cNvSpPr/>
          <p:nvPr/>
        </p:nvSpPr>
        <p:spPr>
          <a:xfrm>
            <a:off x="0" y="6337426"/>
            <a:ext cx="12191999" cy="536777"/>
          </a:xfrm>
          <a:prstGeom prst="rect">
            <a:avLst/>
          </a:prstGeom>
          <a:solidFill>
            <a:srgbClr val="163A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26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DC870E9E7C144D92E012CF5E3D948A" ma:contentTypeVersion="11" ma:contentTypeDescription="Utwórz nowy dokument." ma:contentTypeScope="" ma:versionID="735b7a6eef9d8fb721042b95caf86ebf">
  <xsd:schema xmlns:xsd="http://www.w3.org/2001/XMLSchema" xmlns:xs="http://www.w3.org/2001/XMLSchema" xmlns:p="http://schemas.microsoft.com/office/2006/metadata/properties" xmlns:ns2="8d54b93b-08f2-4816-82b2-cc5fe3ba3ea0" xmlns:ns3="084f27e5-4c14-410c-901f-49d5d128c61e" targetNamespace="http://schemas.microsoft.com/office/2006/metadata/properties" ma:root="true" ma:fieldsID="355fbcf886764c3ab0f0b38098e50556" ns2:_="" ns3:_="">
    <xsd:import namespace="8d54b93b-08f2-4816-82b2-cc5fe3ba3ea0"/>
    <xsd:import namespace="084f27e5-4c14-410c-901f-49d5d128c6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54b93b-08f2-4816-82b2-cc5fe3ba3e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4f27e5-4c14-410c-901f-49d5d128c61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197937-8799-4555-9ACF-0C89BA5D8947}">
  <ds:schemaRefs>
    <ds:schemaRef ds:uri="084f27e5-4c14-410c-901f-49d5d128c61e"/>
    <ds:schemaRef ds:uri="8d54b93b-08f2-4816-82b2-cc5fe3ba3e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66844B2-2B56-4CD7-80F5-A0E81807B141}">
  <ds:schemaRefs>
    <ds:schemaRef ds:uri="084f27e5-4c14-410c-901f-49d5d128c61e"/>
    <ds:schemaRef ds:uri="8d54b93b-08f2-4816-82b2-cc5fe3ba3ea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7B52213-E72F-4891-B903-BFB214EE61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1564</Words>
  <Application>Microsoft Office PowerPoint</Application>
  <PresentationFormat>Panoramiczny</PresentationFormat>
  <Paragraphs>139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2" baseType="lpstr">
      <vt:lpstr>Trenda Bold</vt:lpstr>
      <vt:lpstr>Trenda Heavy</vt:lpstr>
      <vt:lpstr>Trenda </vt:lpstr>
      <vt:lpstr>Wingdings</vt:lpstr>
      <vt:lpstr>Calibri Light</vt:lpstr>
      <vt:lpstr>Arial</vt:lpstr>
      <vt:lpstr>Trenda</vt:lpstr>
      <vt:lpstr>Calibri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MODERN INFRASTRUCTURE</vt:lpstr>
      <vt:lpstr>UKSW INVITES TO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SOCIAL ACTIVITY</vt:lpstr>
      <vt:lpstr>Prezentacja programu PowerPoint</vt:lpstr>
      <vt:lpstr>Prezentacja programu PowerPoint</vt:lpstr>
      <vt:lpstr>MULTIDISCIPLINARY RESEARCH CENTRE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Michał Dziobkowski</dc:creator>
  <cp:lastModifiedBy>Tetiana Nedashkivska</cp:lastModifiedBy>
  <cp:revision>4</cp:revision>
  <dcterms:created xsi:type="dcterms:W3CDTF">2021-10-06T10:09:11Z</dcterms:created>
  <dcterms:modified xsi:type="dcterms:W3CDTF">2025-07-23T08:47:51Z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0x01010092DC870E9E7C144D92E012CF5E3D948A</vt:lpwstr>
  </property>
</Properties>
</file>